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2" roundtripDataSignature="AMtx7mhnb4ZBT3mtn8eG/taijRn0gHlp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FFD8E27-DCC9-4B14-93C7-C631E47FB311}">
  <a:tblStyle styleId="{FFFD8E27-DCC9-4B14-93C7-C631E47FB31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customschemas.google.com/relationships/presentationmetadata" Target="metadata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914400"/>
            <a:ext cx="4572225" cy="4572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" name="Google Shape;26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4" name="Google Shape;44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3" name="Google Shape;73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7" name="Google Shape;97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0" name="Google Shape;130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4" name="Google Shape;154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7" name="Google Shape;257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5" name="Google Shape;305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7" name="Google Shape;337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8" name="Google Shape;368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07" name="Google Shape;407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0" name="Google Shape;420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uzkitapcilik.com/istanbul-universitesi-hazirlik-foundation" TargetMode="External"/><Relationship Id="rId4" Type="http://schemas.openxmlformats.org/officeDocument/2006/relationships/hyperlink" Target="https://www.caglayan.com/urundetay/767085/XELTISTU000028#sthash.EkNtKVFs.dpbs" TargetMode="External"/><Relationship Id="rId9" Type="http://schemas.openxmlformats.org/officeDocument/2006/relationships/hyperlink" Target="https://www.caglayan.com/urundetay/767086/XELTISTU000030#sthash.XM6uJICF.dpbs" TargetMode="External"/><Relationship Id="rId5" Type="http://schemas.openxmlformats.org/officeDocument/2006/relationships/hyperlink" Target="https://www.guzkitapcilik.com/istanbul-universitesi-hazirlik-bridge" TargetMode="External"/><Relationship Id="rId6" Type="http://schemas.openxmlformats.org/officeDocument/2006/relationships/hyperlink" Target="https://www.caglayan.com/urundetay/767087/XELTISTU000029#sthash.5uTJ8r0J.dpbs" TargetMode="External"/><Relationship Id="rId7" Type="http://schemas.openxmlformats.org/officeDocument/2006/relationships/hyperlink" Target="https://www.guzkitapcilik.com/istanbul-universitesi-hazirlik-threshold" TargetMode="External"/><Relationship Id="rId8" Type="http://schemas.openxmlformats.org/officeDocument/2006/relationships/hyperlink" Target="https://www.guzkitapcilik.com/istanbul-universitesi-hazirlik-threshold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3A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20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8412480" y="-2011680"/>
            <a:ext cx="6400800" cy="6400800"/>
          </a:xfrm>
          <a:prstGeom prst="ellipse">
            <a:avLst/>
          </a:prstGeom>
          <a:solidFill>
            <a:srgbClr val="0B4F6C">
              <a:alpha val="6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9692640" y="3291840"/>
            <a:ext cx="4206240" cy="4206240"/>
          </a:xfrm>
          <a:prstGeom prst="ellipse">
            <a:avLst/>
          </a:prstGeom>
          <a:solidFill>
            <a:srgbClr val="1C7293">
              <a:alpha val="70196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"/>
          <p:cNvSpPr/>
          <p:nvPr/>
        </p:nvSpPr>
        <p:spPr>
          <a:xfrm>
            <a:off x="-1463040" y="4754880"/>
            <a:ext cx="3291840" cy="3291840"/>
          </a:xfrm>
          <a:prstGeom prst="ellipse">
            <a:avLst/>
          </a:prstGeom>
          <a:solidFill>
            <a:srgbClr val="F2A20C">
              <a:alpha val="4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 txBox="1"/>
          <p:nvPr/>
        </p:nvSpPr>
        <p:spPr>
          <a:xfrm>
            <a:off x="731520" y="1371600"/>
            <a:ext cx="77724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C7DD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9FC7DD"/>
                </a:solidFill>
                <a:latin typeface="Calibri"/>
                <a:ea typeface="Calibri"/>
                <a:cs typeface="Calibri"/>
                <a:sym typeface="Calibri"/>
              </a:rPr>
              <a:t>İSTANBUL ÜNİVERSİTESİ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 txBox="1"/>
          <p:nvPr/>
        </p:nvSpPr>
        <p:spPr>
          <a:xfrm>
            <a:off x="731520" y="1737360"/>
            <a:ext cx="86868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Yabancı Diller Yüksekokulu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 txBox="1"/>
          <p:nvPr/>
        </p:nvSpPr>
        <p:spPr>
          <a:xfrm>
            <a:off x="685800" y="2468880"/>
            <a:ext cx="96012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mbria"/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İlk Gün Sunumu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 txBox="1"/>
          <p:nvPr/>
        </p:nvSpPr>
        <p:spPr>
          <a:xfrm>
            <a:off x="731520" y="3703320"/>
            <a:ext cx="8686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1800"/>
              <a:buFont typeface="Calibri"/>
              <a:buNone/>
            </a:pPr>
            <a:r>
              <a:rPr b="0" i="1" lang="en-US" sz="1800" u="none" cap="none" strike="noStrike">
                <a:solidFill>
                  <a:srgbClr val="F2A20C"/>
                </a:solidFill>
                <a:latin typeface="Calibri"/>
                <a:ea typeface="Calibri"/>
                <a:cs typeface="Calibri"/>
                <a:sym typeface="Calibri"/>
              </a:rPr>
              <a:t>Hazırlık Sınıfı Öğrencileri İçin Yol Haritanız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731520" y="5394960"/>
            <a:ext cx="3291840" cy="502920"/>
          </a:xfrm>
          <a:prstGeom prst="rect">
            <a:avLst/>
          </a:prstGeom>
          <a:solidFill>
            <a:srgbClr val="0B4F6C"/>
          </a:solidFill>
          <a:ln cap="flat" cmpd="sng" w="12700">
            <a:solidFill>
              <a:srgbClr val="3E7C9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"/>
          <p:cNvSpPr txBox="1"/>
          <p:nvPr/>
        </p:nvSpPr>
        <p:spPr>
          <a:xfrm>
            <a:off x="731520" y="5394960"/>
            <a:ext cx="3291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2026 – 2027 AKADEMİK YILI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-1097280" y="4937760"/>
            <a:ext cx="3657600" cy="3657600"/>
          </a:xfrm>
          <a:prstGeom prst="ellipse">
            <a:avLst/>
          </a:prstGeom>
          <a:solidFill>
            <a:srgbClr val="1C7293">
              <a:alpha val="6000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 txBox="1"/>
          <p:nvPr/>
        </p:nvSpPr>
        <p:spPr>
          <a:xfrm>
            <a:off x="457200" y="457200"/>
            <a:ext cx="18288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0"/>
              <a:buFont typeface="Cambria"/>
              <a:buNone/>
            </a:pPr>
            <a:r>
              <a:rPr b="1" i="0" lang="en-US" sz="11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“</a:t>
            </a:r>
            <a:endParaRPr b="0" i="0" sz="1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 txBox="1"/>
          <p:nvPr/>
        </p:nvSpPr>
        <p:spPr>
          <a:xfrm>
            <a:off x="548640" y="1828800"/>
            <a:ext cx="338328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0"/>
              <a:buFont typeface="Cambria"/>
              <a:buNone/>
            </a:pPr>
            <a:r>
              <a:rPr b="0" i="1" lang="en-US" sz="19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Bir dili öğrenmek, yeni bir bakış açısı kazanmak ve farklı kültürlere açılan bir kapı aralamaktır.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 txBox="1"/>
          <p:nvPr/>
        </p:nvSpPr>
        <p:spPr>
          <a:xfrm>
            <a:off x="4572000" y="502920"/>
            <a:ext cx="6858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C7293"/>
                </a:solidFill>
                <a:latin typeface="Calibri"/>
                <a:ea typeface="Calibri"/>
                <a:cs typeface="Calibri"/>
                <a:sym typeface="Calibri"/>
              </a:rPr>
              <a:t>DEĞERLİ ÖĞRENCİLERİMİZ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 txBox="1"/>
          <p:nvPr/>
        </p:nvSpPr>
        <p:spPr>
          <a:xfrm>
            <a:off x="4572000" y="804672"/>
            <a:ext cx="68580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Hoş Geldiniz!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"/>
          <p:cNvSpPr/>
          <p:nvPr/>
        </p:nvSpPr>
        <p:spPr>
          <a:xfrm>
            <a:off x="4572000" y="1764792"/>
            <a:ext cx="109728" cy="109728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"/>
          <p:cNvSpPr txBox="1"/>
          <p:nvPr/>
        </p:nvSpPr>
        <p:spPr>
          <a:xfrm>
            <a:off x="4892040" y="1691640"/>
            <a:ext cx="66751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500"/>
              <a:buFont typeface="Calibri"/>
              <a:buNone/>
            </a:pPr>
            <a:r>
              <a:rPr b="0" i="0" lang="en-US" sz="15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İstanbul Üniversitesi Yabancı Diller Yüksekokuluna hoş geldiniz. Üniversite hayatınızın bu ilk basamağında sizlerle birlikte olmaktan büyük mutluluk duyuyoruz.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4572000" y="3182112"/>
            <a:ext cx="109728" cy="109728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2"/>
          <p:cNvSpPr txBox="1"/>
          <p:nvPr/>
        </p:nvSpPr>
        <p:spPr>
          <a:xfrm>
            <a:off x="4892040" y="3108960"/>
            <a:ext cx="66751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Deneyimli akademik kadromuz, güncel öğretim yöntemlerimiz ve öğrenci odaklı yaklaşımımızla bu süreçte her zaman yanınızdayız. Kapımız sorularınıza, önerilerinize ve ihtiyaçlarınıza her zaman açık.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 txBox="1"/>
          <p:nvPr/>
        </p:nvSpPr>
        <p:spPr>
          <a:xfrm>
            <a:off x="4892040" y="4526280"/>
            <a:ext cx="667512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</a:pPr>
            <a:r>
              <a:t/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2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İNGİLİZCE HAZIRLIK PROGRAMI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Eğitim Süresi ve Kur Sistemi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3"/>
          <p:cNvSpPr txBox="1"/>
          <p:nvPr/>
        </p:nvSpPr>
        <p:spPr>
          <a:xfrm>
            <a:off x="548640" y="1508760"/>
            <a:ext cx="110642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2026–2027 Akademik Yılı, Güz ve Bahar olmak üzere iki yarıyıllık bir eğitim takvimiyle yürütülür. Tüm öğrenciler yıl boyunca İÜYDYO'da eğitimlerine devam eder; yarıyıl sonunda fakülteye erken geçiş uygulaması yapılmaz.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" name="Google Shape;50;p3"/>
          <p:cNvCxnSpPr/>
          <p:nvPr/>
        </p:nvCxnSpPr>
        <p:spPr>
          <a:xfrm>
            <a:off x="1851660" y="3246120"/>
            <a:ext cx="8458200" cy="0"/>
          </a:xfrm>
          <a:prstGeom prst="straightConnector1">
            <a:avLst/>
          </a:prstGeom>
          <a:noFill/>
          <a:ln cap="flat" cmpd="sng" w="38100">
            <a:solidFill>
              <a:srgbClr val="CBD9E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51" name="Google Shape;51;p3"/>
          <p:cNvSpPr/>
          <p:nvPr/>
        </p:nvSpPr>
        <p:spPr>
          <a:xfrm>
            <a:off x="1531620" y="2926080"/>
            <a:ext cx="640080" cy="64008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"/>
          <p:cNvSpPr txBox="1"/>
          <p:nvPr/>
        </p:nvSpPr>
        <p:spPr>
          <a:xfrm>
            <a:off x="1531620" y="2926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20"/>
              <a:buFont typeface="Cambria"/>
              <a:buNone/>
            </a:pPr>
            <a:r>
              <a:rPr b="1" i="0" lang="en-US" sz="182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8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"/>
          <p:cNvSpPr txBox="1"/>
          <p:nvPr/>
        </p:nvSpPr>
        <p:spPr>
          <a:xfrm>
            <a:off x="548640" y="3749040"/>
            <a:ext cx="2606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Seviye Belirleme Sınavı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3"/>
          <p:cNvSpPr txBox="1"/>
          <p:nvPr/>
        </p:nvSpPr>
        <p:spPr>
          <a:xfrm>
            <a:off x="594360" y="4251960"/>
            <a:ext cx="2514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Güz yarıyılı başında uygulanır; sonucunuza göre bir gruba atanırsınız.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351020" y="2926080"/>
            <a:ext cx="640080" cy="64008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3"/>
          <p:cNvSpPr txBox="1"/>
          <p:nvPr/>
        </p:nvSpPr>
        <p:spPr>
          <a:xfrm>
            <a:off x="4351020" y="2926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20"/>
              <a:buFont typeface="Cambria"/>
              <a:buNone/>
            </a:pPr>
            <a:r>
              <a:rPr b="1" i="0" lang="en-US" sz="182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8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 txBox="1"/>
          <p:nvPr/>
        </p:nvSpPr>
        <p:spPr>
          <a:xfrm>
            <a:off x="3368040" y="3749040"/>
            <a:ext cx="2606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Güz Yarıyılı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 txBox="1"/>
          <p:nvPr/>
        </p:nvSpPr>
        <p:spPr>
          <a:xfrm>
            <a:off x="3413760" y="4251960"/>
            <a:ext cx="2514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Foundation, Bridge veya Threshold grubunda 20 saat/hafta eğitim.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7170420" y="2926080"/>
            <a:ext cx="640080" cy="64008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7170420" y="2926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20"/>
              <a:buFont typeface="Cambria"/>
              <a:buNone/>
            </a:pPr>
            <a:r>
              <a:rPr b="1" i="0" lang="en-US" sz="182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8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 txBox="1"/>
          <p:nvPr/>
        </p:nvSpPr>
        <p:spPr>
          <a:xfrm>
            <a:off x="6187440" y="3749040"/>
            <a:ext cx="2606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Bahar Yarıyılı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3"/>
          <p:cNvSpPr txBox="1"/>
          <p:nvPr/>
        </p:nvSpPr>
        <p:spPr>
          <a:xfrm>
            <a:off x="6233160" y="4251960"/>
            <a:ext cx="2514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Güz başarınıza göre bir üst kura geçiş veya aynı kurda devam.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9989820" y="2926080"/>
            <a:ext cx="640080" cy="64008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3"/>
          <p:cNvSpPr txBox="1"/>
          <p:nvPr/>
        </p:nvSpPr>
        <p:spPr>
          <a:xfrm>
            <a:off x="9989820" y="292608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20"/>
              <a:buFont typeface="Cambria"/>
              <a:buNone/>
            </a:pPr>
            <a:r>
              <a:rPr b="1" i="0" lang="en-US" sz="182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82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 txBox="1"/>
          <p:nvPr/>
        </p:nvSpPr>
        <p:spPr>
          <a:xfrm>
            <a:off x="9006840" y="3749040"/>
            <a:ext cx="26060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Yıl Sonu Değerlendirme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3"/>
          <p:cNvSpPr txBox="1"/>
          <p:nvPr/>
        </p:nvSpPr>
        <p:spPr>
          <a:xfrm>
            <a:off x="9052560" y="4251960"/>
            <a:ext cx="2514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lang="en-US" sz="1150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Yıl Sonu Sınavı</a:t>
            </a: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 ve Akademik Yıl Başarı Notu ile süreç tamamlanır.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548640" y="5989320"/>
            <a:ext cx="11064240" cy="502920"/>
          </a:xfrm>
          <a:prstGeom prst="roundRect">
            <a:avLst>
              <a:gd fmla="val 14545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3"/>
          <p:cNvSpPr txBox="1"/>
          <p:nvPr/>
        </p:nvSpPr>
        <p:spPr>
          <a:xfrm>
            <a:off x="548640" y="5989320"/>
            <a:ext cx="110642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250"/>
              <a:buFont typeface="Calibri"/>
              <a:buNone/>
            </a:pPr>
            <a:r>
              <a:rPr b="0" i="1" lang="en-US" sz="1250" u="none" cap="none" strike="noStrike">
                <a:solidFill>
                  <a:srgbClr val="1C7293"/>
                </a:solidFill>
                <a:latin typeface="Calibri"/>
                <a:ea typeface="Calibri"/>
                <a:cs typeface="Calibri"/>
                <a:sym typeface="Calibri"/>
              </a:rPr>
              <a:t>Tüm üç grup da seviye belirleme sınavı sonucuna göre atanır.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A"/>
        </a:solidFill>
      </p:bgPr>
    </p:bg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1. DÖNEM — GÜZ YARIYILI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4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Gruplar ve Ders Saatleri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8" name="Google Shape;78;p4"/>
          <p:cNvGraphicFramePr/>
          <p:nvPr/>
        </p:nvGraphicFramePr>
        <p:xfrm>
          <a:off x="548640" y="160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{FFFD8E27-DCC9-4B14-93C7-C631E47FB311}</a:tableStyleId>
              </a:tblPr>
              <a:tblGrid>
                <a:gridCol w="2402850"/>
                <a:gridCol w="3083550"/>
              </a:tblGrid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50"/>
                        <a:buFont typeface="Calibri"/>
                        <a:buNone/>
                      </a:pPr>
                      <a:r>
                        <a:rPr b="1" lang="en-US" sz="135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Grup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F6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50"/>
                        <a:buFont typeface="Calibri"/>
                        <a:buNone/>
                      </a:pPr>
                      <a:r>
                        <a:rPr b="1" lang="en-US" sz="135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Ders Saati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F6C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FOUNDATION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saat / hafta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BRIDGE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saat / hafta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THRESHOLD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20 saat / hafta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79" name="Google Shape;79;p4"/>
          <p:cNvSpPr txBox="1"/>
          <p:nvPr/>
        </p:nvSpPr>
        <p:spPr>
          <a:xfrm>
            <a:off x="548640" y="3703320"/>
            <a:ext cx="54864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Bahar döneminde başarı durumunuza göre bir üst kura geçebilir veya mevcut kurda devam edebilirsiniz. Threshold'u başarıyla tamamlayanlar 16 saat/hafta ile Milestone kuruna geçer.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4"/>
          <p:cNvSpPr txBox="1"/>
          <p:nvPr/>
        </p:nvSpPr>
        <p:spPr>
          <a:xfrm>
            <a:off x="6400800" y="1600200"/>
            <a:ext cx="52120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550"/>
              <a:buFont typeface="Cambria"/>
              <a:buNone/>
            </a:pPr>
            <a:r>
              <a:rPr b="1" i="0" lang="en-US" sz="1550" u="none" cap="none" strike="noStrike">
                <a:solidFill>
                  <a:srgbClr val="1C7293"/>
                </a:solidFill>
                <a:latin typeface="Cambria"/>
                <a:ea typeface="Cambria"/>
                <a:cs typeface="Cambria"/>
                <a:sym typeface="Cambria"/>
              </a:rPr>
              <a:t>Kur Düzeylerinde Neler Kazanırsınız?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4"/>
          <p:cNvSpPr/>
          <p:nvPr/>
        </p:nvSpPr>
        <p:spPr>
          <a:xfrm>
            <a:off x="6400800" y="2103120"/>
            <a:ext cx="384048" cy="384048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4"/>
          <p:cNvSpPr txBox="1"/>
          <p:nvPr/>
        </p:nvSpPr>
        <p:spPr>
          <a:xfrm>
            <a:off x="6400800" y="2103120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2"/>
              <a:buFont typeface="Cambria"/>
              <a:buNone/>
            </a:pPr>
            <a:r>
              <a:rPr b="1" i="0" lang="en-US" sz="1092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✓</a:t>
            </a:r>
            <a:endParaRPr b="0" i="0" sz="109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4"/>
          <p:cNvSpPr txBox="1"/>
          <p:nvPr/>
        </p:nvSpPr>
        <p:spPr>
          <a:xfrm>
            <a:off x="6903720" y="205740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FOUNDATION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"/>
          <p:cNvSpPr txBox="1"/>
          <p:nvPr/>
        </p:nvSpPr>
        <p:spPr>
          <a:xfrm>
            <a:off x="6903720" y="2359152"/>
            <a:ext cx="4663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Temel kalıplarla günlük iletişim; kısa cümlelerle kendini ve çevresini tanıtma.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4"/>
          <p:cNvSpPr/>
          <p:nvPr/>
        </p:nvSpPr>
        <p:spPr>
          <a:xfrm>
            <a:off x="6400800" y="3246120"/>
            <a:ext cx="384048" cy="384048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4"/>
          <p:cNvSpPr txBox="1"/>
          <p:nvPr/>
        </p:nvSpPr>
        <p:spPr>
          <a:xfrm>
            <a:off x="6400800" y="3246120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2"/>
              <a:buFont typeface="Cambria"/>
              <a:buNone/>
            </a:pPr>
            <a:r>
              <a:rPr b="1" i="0" lang="en-US" sz="1092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✓</a:t>
            </a:r>
            <a:endParaRPr b="0" i="0" sz="109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 txBox="1"/>
          <p:nvPr/>
        </p:nvSpPr>
        <p:spPr>
          <a:xfrm>
            <a:off x="6903720" y="320040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BRIDGE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 txBox="1"/>
          <p:nvPr/>
        </p:nvSpPr>
        <p:spPr>
          <a:xfrm>
            <a:off x="6903720" y="3502152"/>
            <a:ext cx="4663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Günlük konularda hazırlıksız basit tartışmalara katılma; deneyim ve planları anlatma.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"/>
          <p:cNvSpPr/>
          <p:nvPr/>
        </p:nvSpPr>
        <p:spPr>
          <a:xfrm>
            <a:off x="6400800" y="4389120"/>
            <a:ext cx="384048" cy="384048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"/>
          <p:cNvSpPr txBox="1"/>
          <p:nvPr/>
        </p:nvSpPr>
        <p:spPr>
          <a:xfrm>
            <a:off x="6400800" y="4389120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2"/>
              <a:buFont typeface="Cambria"/>
              <a:buNone/>
            </a:pPr>
            <a:r>
              <a:rPr b="1" i="0" lang="en-US" sz="1092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✓</a:t>
            </a:r>
            <a:endParaRPr b="0" i="0" sz="109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 txBox="1"/>
          <p:nvPr/>
        </p:nvSpPr>
        <p:spPr>
          <a:xfrm>
            <a:off x="6903720" y="434340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THRESHOLD / MILESTONE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 txBox="1"/>
          <p:nvPr/>
        </p:nvSpPr>
        <p:spPr>
          <a:xfrm>
            <a:off x="6903720" y="4645152"/>
            <a:ext cx="4663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Ana dili konuşanlarla akıcı iletişim; ayrıntılı, gerekçelendirilmiş kompozisyonlar yazma.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GÜNLÜK AKIŞ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5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Ders Programı, Materyaller ve Platformlar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5"/>
          <p:cNvSpPr/>
          <p:nvPr/>
        </p:nvSpPr>
        <p:spPr>
          <a:xfrm>
            <a:off x="548640" y="1554480"/>
            <a:ext cx="5303520" cy="2377440"/>
          </a:xfrm>
          <a:prstGeom prst="roundRect">
            <a:avLst>
              <a:gd fmla="val 3846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"/>
          <p:cNvSpPr txBox="1"/>
          <p:nvPr/>
        </p:nvSpPr>
        <p:spPr>
          <a:xfrm>
            <a:off x="822960" y="1737360"/>
            <a:ext cx="4754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0B4F6C"/>
                </a:solidFill>
                <a:latin typeface="Cambria"/>
                <a:ea typeface="Cambria"/>
                <a:cs typeface="Cambria"/>
                <a:sym typeface="Cambria"/>
              </a:rPr>
              <a:t>Ders Saatleri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5"/>
          <p:cNvSpPr txBox="1"/>
          <p:nvPr/>
        </p:nvSpPr>
        <p:spPr>
          <a:xfrm>
            <a:off x="822960" y="2194560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Sabah Oturumu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5"/>
          <p:cNvSpPr txBox="1"/>
          <p:nvPr/>
        </p:nvSpPr>
        <p:spPr>
          <a:xfrm>
            <a:off x="822960" y="2487168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09.00 – 12.10  (4 ders)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5"/>
          <p:cNvSpPr txBox="1"/>
          <p:nvPr/>
        </p:nvSpPr>
        <p:spPr>
          <a:xfrm>
            <a:off x="3383280" y="2194560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Öğle Oturumu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5"/>
          <p:cNvSpPr txBox="1"/>
          <p:nvPr/>
        </p:nvSpPr>
        <p:spPr>
          <a:xfrm>
            <a:off x="3383280" y="2487168"/>
            <a:ext cx="2377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13.00 – 16.10  (4 ders)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5"/>
          <p:cNvSpPr txBox="1"/>
          <p:nvPr/>
        </p:nvSpPr>
        <p:spPr>
          <a:xfrm>
            <a:off x="822960" y="3337560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Sınıf ders programları okulumuzun web sitesinde yayınlanır.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5"/>
          <p:cNvSpPr/>
          <p:nvPr/>
        </p:nvSpPr>
        <p:spPr>
          <a:xfrm>
            <a:off x="6035040" y="1554480"/>
            <a:ext cx="5577840" cy="2377440"/>
          </a:xfrm>
          <a:prstGeom prst="roundRect">
            <a:avLst>
              <a:gd fmla="val 3846" name="adj"/>
            </a:avLst>
          </a:prstGeom>
          <a:solidFill>
            <a:srgbClr val="EAF3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5"/>
          <p:cNvSpPr txBox="1"/>
          <p:nvPr/>
        </p:nvSpPr>
        <p:spPr>
          <a:xfrm>
            <a:off x="6309360" y="1737360"/>
            <a:ext cx="5029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1C7293"/>
                </a:solidFill>
                <a:latin typeface="Cambria"/>
                <a:ea typeface="Cambria"/>
                <a:cs typeface="Cambria"/>
                <a:sym typeface="Cambria"/>
              </a:rPr>
              <a:t>Ders Materyalleri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 txBox="1"/>
          <p:nvPr/>
        </p:nvSpPr>
        <p:spPr>
          <a:xfrm>
            <a:off x="6309360" y="2103120"/>
            <a:ext cx="5029200" cy="1417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Akademik yıl başında, derslerde kullanılacak materyaller ve bunlara nasıl ulaşabileceğiniz hakkında Yüksekokul Müdürlüğü tarafından ayrıntılı bilgilendirme yapılır. Materyallerinizi zamanında tamamlamanız, derslerin sağlıklı işlemesi açısından önemlidir.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 txBox="1"/>
          <p:nvPr/>
        </p:nvSpPr>
        <p:spPr>
          <a:xfrm>
            <a:off x="6309360" y="3611880"/>
            <a:ext cx="5029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50"/>
              <a:buFont typeface="Calibri"/>
              <a:buNone/>
            </a:pPr>
            <a:r>
              <a:rPr b="0" i="1" lang="en-US" sz="105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5846 sayılı Kanun gereği korsan/fotokopi kitap kullanımı yasaktır.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5"/>
          <p:cNvSpPr txBox="1"/>
          <p:nvPr/>
        </p:nvSpPr>
        <p:spPr>
          <a:xfrm>
            <a:off x="548640" y="4160520"/>
            <a:ext cx="73152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700"/>
              <a:buFont typeface="Cambria"/>
              <a:buNone/>
            </a:pPr>
            <a:r>
              <a:rPr b="1" i="0" lang="en-US" sz="1700" u="none" cap="none" strike="noStrike">
                <a:solidFill>
                  <a:srgbClr val="0B4F6C"/>
                </a:solidFill>
                <a:latin typeface="Cambria"/>
                <a:ea typeface="Cambria"/>
                <a:cs typeface="Cambria"/>
                <a:sym typeface="Cambria"/>
              </a:rPr>
              <a:t>Çevrimiçi Platformlar</a:t>
            </a:r>
            <a:endParaRPr b="0" i="0" sz="1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/>
          <p:nvPr/>
        </p:nvSpPr>
        <p:spPr>
          <a:xfrm>
            <a:off x="548640" y="4617720"/>
            <a:ext cx="457200" cy="45720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548640" y="46177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143000" y="4572000"/>
            <a:ext cx="3063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Kitap Platformları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1143000" y="4892040"/>
            <a:ext cx="30632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Ders kitaplarının çevrimiçi platformlarına kendi kullanıcı adı ve şifrenizle giriş yapabilirsiniz.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4297680" y="4617720"/>
            <a:ext cx="457200" cy="45720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4297680" y="46177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 txBox="1"/>
          <p:nvPr/>
        </p:nvSpPr>
        <p:spPr>
          <a:xfrm>
            <a:off x="4892040" y="4572000"/>
            <a:ext cx="3063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Google Classroom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 txBox="1"/>
          <p:nvPr/>
        </p:nvSpPr>
        <p:spPr>
          <a:xfrm>
            <a:off x="4892040" y="4892040"/>
            <a:ext cx="30632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Her sınıf için oluşturulan sınıfa İ.Ü. öğrenci e-posta hesabınızla katılarak duyuruları ve ek materyalleri takip edebilirsiniz.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5"/>
          <p:cNvSpPr/>
          <p:nvPr/>
        </p:nvSpPr>
        <p:spPr>
          <a:xfrm>
            <a:off x="8046720" y="4617720"/>
            <a:ext cx="457200" cy="45720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 txBox="1"/>
          <p:nvPr/>
        </p:nvSpPr>
        <p:spPr>
          <a:xfrm>
            <a:off x="8046720" y="461772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mbria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8641080" y="4572000"/>
            <a:ext cx="30632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Danışman Hocanız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8641080" y="4892040"/>
            <a:ext cx="3063240" cy="1188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Platformlara erişim ve kullanım hakkında danışman öğretim elemanınızdan bilgi alabilirsiniz.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5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A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1. DÖNEM — GÜZ YARIYILI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6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Materyaller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5" name="Google Shape;135;p6"/>
          <p:cNvGraphicFramePr/>
          <p:nvPr/>
        </p:nvGraphicFramePr>
        <p:xfrm>
          <a:off x="548640" y="1600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{FFFD8E27-DCC9-4B14-93C7-C631E47FB311}</a:tableStyleId>
              </a:tblPr>
              <a:tblGrid>
                <a:gridCol w="2402850"/>
                <a:gridCol w="3083550"/>
              </a:tblGrid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50"/>
                        <a:buFont typeface="Calibri"/>
                        <a:buNone/>
                      </a:pPr>
                      <a:r>
                        <a:rPr b="1" lang="en-US" sz="135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Grup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F6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1350"/>
                        <a:buFont typeface="Calibri"/>
                        <a:buNone/>
                      </a:pPr>
                      <a:r>
                        <a:rPr b="1" lang="en-US" sz="135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Kullanılacak Materyaller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B4F6C"/>
                    </a:solidFill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FOUNDATION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2 adet Coursebook, 1 adet Writing Book 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BRIDGE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adet Coursebook, 1 adet Reading Book, 1 adet Writing Book, 1 adet Listening Book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6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THRESHOLD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1E2A38"/>
                        </a:buClr>
                        <a:buSzPts val="1350"/>
                        <a:buFont typeface="Calibri"/>
                        <a:buNone/>
                      </a:pPr>
                      <a:r>
                        <a:rPr lang="en-US" sz="1350" u="none" cap="none" strike="noStrike">
                          <a:solidFill>
                            <a:srgbClr val="1E2A38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 adet Coursebook, 1 adet Reading Book, 1 adet Listening Book, 1 adet Writing Book</a:t>
                      </a:r>
                      <a:endParaRPr sz="1350" u="none" cap="none" strike="noStrik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DCE6E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6" name="Google Shape;136;p6"/>
          <p:cNvSpPr txBox="1"/>
          <p:nvPr/>
        </p:nvSpPr>
        <p:spPr>
          <a:xfrm>
            <a:off x="548640" y="3703320"/>
            <a:ext cx="548640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6"/>
          <p:cNvSpPr txBox="1"/>
          <p:nvPr/>
        </p:nvSpPr>
        <p:spPr>
          <a:xfrm>
            <a:off x="6355080" y="646938"/>
            <a:ext cx="5212080" cy="62636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550"/>
              <a:buFont typeface="Cambria"/>
              <a:buNone/>
            </a:pPr>
            <a:r>
              <a:rPr b="1" i="0" lang="en-US" sz="1550" u="none" cap="none" strike="noStrike">
                <a:solidFill>
                  <a:srgbClr val="1C7293"/>
                </a:solidFill>
                <a:latin typeface="Cambria"/>
                <a:ea typeface="Cambria"/>
                <a:cs typeface="Cambria"/>
                <a:sym typeface="Cambria"/>
              </a:rPr>
              <a:t>Aşağıdaki linklerden kullanılacak materyalleri temin edebilirsiniz. Her iki linkte yer alan materyallerin alınması gerekmektedir.</a:t>
            </a:r>
            <a:endParaRPr b="0" i="0" sz="15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"/>
          <p:cNvSpPr/>
          <p:nvPr/>
        </p:nvSpPr>
        <p:spPr>
          <a:xfrm>
            <a:off x="6400800" y="1693465"/>
            <a:ext cx="384048" cy="384048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6"/>
          <p:cNvSpPr txBox="1"/>
          <p:nvPr/>
        </p:nvSpPr>
        <p:spPr>
          <a:xfrm>
            <a:off x="6400800" y="1693465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2"/>
              <a:buFont typeface="Cambria"/>
              <a:buNone/>
            </a:pPr>
            <a:r>
              <a:rPr b="1" i="0" lang="en-US" sz="1092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✓</a:t>
            </a:r>
            <a:endParaRPr b="0" i="0" sz="109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6"/>
          <p:cNvSpPr txBox="1"/>
          <p:nvPr/>
        </p:nvSpPr>
        <p:spPr>
          <a:xfrm>
            <a:off x="6903720" y="173736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FOUNDATION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6"/>
          <p:cNvSpPr txBox="1"/>
          <p:nvPr/>
        </p:nvSpPr>
        <p:spPr>
          <a:xfrm>
            <a:off x="6903720" y="2208276"/>
            <a:ext cx="46634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https://www.guzkitapcilik.com/istanbul-universitesi-hazirlik-foundation</a:t>
            </a:r>
            <a:br>
              <a:rPr b="0" i="0" lang="en-US" sz="1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b="0" i="0" lang="en-US" sz="1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115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https://www.caglayan.com/urundetay/767085/XELTISTU000028#sthash.EkNtKVFs.dpbs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6"/>
          <p:cNvSpPr/>
          <p:nvPr/>
        </p:nvSpPr>
        <p:spPr>
          <a:xfrm>
            <a:off x="6400800" y="2866644"/>
            <a:ext cx="384048" cy="384048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6"/>
          <p:cNvSpPr txBox="1"/>
          <p:nvPr/>
        </p:nvSpPr>
        <p:spPr>
          <a:xfrm>
            <a:off x="6400800" y="2866644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2"/>
              <a:buFont typeface="Cambria"/>
              <a:buNone/>
            </a:pPr>
            <a:r>
              <a:rPr b="1" i="0" lang="en-US" sz="1092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✓</a:t>
            </a:r>
            <a:endParaRPr b="0" i="0" sz="109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6"/>
          <p:cNvSpPr txBox="1"/>
          <p:nvPr/>
        </p:nvSpPr>
        <p:spPr>
          <a:xfrm>
            <a:off x="6903720" y="2866644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BRIDGE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6"/>
          <p:cNvSpPr txBox="1"/>
          <p:nvPr/>
        </p:nvSpPr>
        <p:spPr>
          <a:xfrm>
            <a:off x="6903720" y="3182573"/>
            <a:ext cx="4663440" cy="1088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sng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https://www.guzkitapcilik.com/istanbul-universitesi-hazirlik-bridge</a:t>
            </a:r>
            <a:endParaRPr b="0" i="0" sz="1150" u="none" cap="none" strike="noStrike">
              <a:solidFill>
                <a:srgbClr val="5C6B7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https://www.caglayan.com/urundetay/767087/XELTISTU000029#sthash.5uTJ8r0J.dpbs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6"/>
          <p:cNvSpPr txBox="1"/>
          <p:nvPr/>
        </p:nvSpPr>
        <p:spPr>
          <a:xfrm>
            <a:off x="6903720" y="4216600"/>
            <a:ext cx="466344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THRESHOLD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6"/>
          <p:cNvSpPr txBox="1"/>
          <p:nvPr/>
        </p:nvSpPr>
        <p:spPr>
          <a:xfrm>
            <a:off x="6903720" y="4536641"/>
            <a:ext cx="4663440" cy="9726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sng" cap="none" strike="noStrike">
              <a:solidFill>
                <a:srgbClr val="5C6B7A"/>
              </a:solidFill>
              <a:latin typeface="Calibri"/>
              <a:ea typeface="Calibri"/>
              <a:cs typeface="Calibri"/>
              <a:sym typeface="Calibri"/>
              <a:hlinkClick r:id="rId7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sng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https://www.guzkitapcilik.com/istanbul-universitesi-hazirlik-threshold</a:t>
            </a:r>
            <a:endParaRPr b="0" i="0" sz="1150" u="none" cap="none" strike="noStrike">
              <a:solidFill>
                <a:srgbClr val="5C6B7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rgbClr val="5C6B7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b="0" i="0" lang="en-US" sz="1150" u="sng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https://www.caglayan.com/urundetay/767086/XELTISTU000030#sthash.XM6uJICF.dpbs</a:t>
            </a:r>
            <a:endParaRPr b="0" i="0" sz="1150" u="none" cap="none" strike="noStrike">
              <a:solidFill>
                <a:srgbClr val="5C6B7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rgbClr val="5C6B7A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t/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6400800" y="4216600"/>
            <a:ext cx="384048" cy="384048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6"/>
          <p:cNvSpPr txBox="1"/>
          <p:nvPr/>
        </p:nvSpPr>
        <p:spPr>
          <a:xfrm>
            <a:off x="6400800" y="4216600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92"/>
              <a:buFont typeface="Cambria"/>
              <a:buNone/>
            </a:pPr>
            <a:r>
              <a:rPr b="1" i="0" lang="en-US" sz="1092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✓</a:t>
            </a:r>
            <a:endParaRPr b="0" i="0" sz="1092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3A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2A20C"/>
                </a:solidFill>
                <a:latin typeface="Calibri"/>
                <a:ea typeface="Calibri"/>
                <a:cs typeface="Calibri"/>
                <a:sym typeface="Calibri"/>
              </a:rPr>
              <a:t>DEĞERLENDİRME SİSTEMİ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7"/>
          <p:cNvSpPr txBox="1"/>
          <p:nvPr/>
        </p:nvSpPr>
        <p:spPr>
          <a:xfrm>
            <a:off x="548640" y="658368"/>
            <a:ext cx="107899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Başarınız Nasıl Belirlenir?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7"/>
          <p:cNvSpPr/>
          <p:nvPr/>
        </p:nvSpPr>
        <p:spPr>
          <a:xfrm>
            <a:off x="548640" y="1600200"/>
            <a:ext cx="5394960" cy="2286000"/>
          </a:xfrm>
          <a:prstGeom prst="roundRect">
            <a:avLst>
              <a:gd fmla="val 4000" name="adj"/>
            </a:avLst>
          </a:prstGeom>
          <a:solidFill>
            <a:srgbClr val="1F2C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7"/>
          <p:cNvSpPr txBox="1"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C7DD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9FC7DD"/>
                </a:solidFill>
                <a:latin typeface="Cambria"/>
                <a:ea typeface="Cambria"/>
                <a:cs typeface="Cambria"/>
                <a:sym typeface="Cambria"/>
              </a:rPr>
              <a:t>Modül Başarı Notu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7"/>
          <p:cNvSpPr txBox="1"/>
          <p:nvPr/>
        </p:nvSpPr>
        <p:spPr>
          <a:xfrm>
            <a:off x="822960" y="2286000"/>
            <a:ext cx="1600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2A20C"/>
                </a:solidFill>
                <a:latin typeface="Cambria"/>
                <a:ea typeface="Cambria"/>
                <a:cs typeface="Cambria"/>
                <a:sym typeface="Cambria"/>
              </a:rPr>
              <a:t>10%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7"/>
          <p:cNvSpPr txBox="1"/>
          <p:nvPr/>
        </p:nvSpPr>
        <p:spPr>
          <a:xfrm>
            <a:off x="822960" y="283464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D9E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CBD9E0"/>
                </a:solidFill>
                <a:latin typeface="Calibri"/>
                <a:ea typeface="Calibri"/>
                <a:cs typeface="Calibri"/>
                <a:sym typeface="Calibri"/>
              </a:rPr>
              <a:t>Dönem İçi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7"/>
          <p:cNvSpPr txBox="1"/>
          <p:nvPr/>
        </p:nvSpPr>
        <p:spPr>
          <a:xfrm>
            <a:off x="2423160" y="2331720"/>
            <a:ext cx="182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+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7"/>
          <p:cNvSpPr txBox="1"/>
          <p:nvPr/>
        </p:nvSpPr>
        <p:spPr>
          <a:xfrm>
            <a:off x="2606040" y="2286000"/>
            <a:ext cx="1600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2A20C"/>
                </a:solidFill>
                <a:latin typeface="Cambria"/>
                <a:ea typeface="Cambria"/>
                <a:cs typeface="Cambria"/>
                <a:sym typeface="Cambria"/>
              </a:rPr>
              <a:t>30%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 txBox="1"/>
          <p:nvPr/>
        </p:nvSpPr>
        <p:spPr>
          <a:xfrm>
            <a:off x="2606040" y="283464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D9E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CBD9E0"/>
                </a:solidFill>
                <a:latin typeface="Calibri"/>
                <a:ea typeface="Calibri"/>
                <a:cs typeface="Calibri"/>
                <a:sym typeface="Calibri"/>
              </a:rPr>
              <a:t>Ara Sınav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 txBox="1"/>
          <p:nvPr/>
        </p:nvSpPr>
        <p:spPr>
          <a:xfrm>
            <a:off x="4206240" y="2331720"/>
            <a:ext cx="182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+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7"/>
          <p:cNvSpPr txBox="1"/>
          <p:nvPr/>
        </p:nvSpPr>
        <p:spPr>
          <a:xfrm>
            <a:off x="4389120" y="2286000"/>
            <a:ext cx="1600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2A20C"/>
                </a:solidFill>
                <a:latin typeface="Cambria"/>
                <a:ea typeface="Cambria"/>
                <a:cs typeface="Cambria"/>
                <a:sym typeface="Cambria"/>
              </a:rPr>
              <a:t>60%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 txBox="1"/>
          <p:nvPr/>
        </p:nvSpPr>
        <p:spPr>
          <a:xfrm>
            <a:off x="4389120" y="283464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D9E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CBD9E0"/>
                </a:solidFill>
                <a:latin typeface="Calibri"/>
                <a:ea typeface="Calibri"/>
                <a:cs typeface="Calibri"/>
                <a:sym typeface="Calibri"/>
              </a:rPr>
              <a:t>Modül Bitirme Sınavı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 txBox="1"/>
          <p:nvPr/>
        </p:nvSpPr>
        <p:spPr>
          <a:xfrm>
            <a:off x="822960" y="3429000"/>
            <a:ext cx="4846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Geçme Eşiği: ≥ 69,5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6172200" y="1600200"/>
            <a:ext cx="5440680" cy="2286000"/>
          </a:xfrm>
          <a:prstGeom prst="roundRect">
            <a:avLst>
              <a:gd fmla="val 4000" name="adj"/>
            </a:avLst>
          </a:prstGeom>
          <a:solidFill>
            <a:srgbClr val="1F2C4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6446520" y="1783080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C7DD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9FC7DD"/>
                </a:solidFill>
                <a:latin typeface="Cambria"/>
                <a:ea typeface="Cambria"/>
                <a:cs typeface="Cambria"/>
                <a:sym typeface="Cambria"/>
              </a:rPr>
              <a:t>Akademik Yıl Başarı Notu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7"/>
          <p:cNvSpPr txBox="1"/>
          <p:nvPr/>
        </p:nvSpPr>
        <p:spPr>
          <a:xfrm>
            <a:off x="6446520" y="2286000"/>
            <a:ext cx="1600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2A20C"/>
                </a:solidFill>
                <a:latin typeface="Cambria"/>
                <a:ea typeface="Cambria"/>
                <a:cs typeface="Cambria"/>
                <a:sym typeface="Cambria"/>
              </a:rPr>
              <a:t>20%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6446520" y="283464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D9E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CBD9E0"/>
                </a:solidFill>
                <a:latin typeface="Calibri"/>
                <a:ea typeface="Calibri"/>
                <a:cs typeface="Calibri"/>
                <a:sym typeface="Calibri"/>
              </a:rPr>
              <a:t>1. Modül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 txBox="1"/>
          <p:nvPr/>
        </p:nvSpPr>
        <p:spPr>
          <a:xfrm>
            <a:off x="8046720" y="2331720"/>
            <a:ext cx="182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+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 txBox="1"/>
          <p:nvPr/>
        </p:nvSpPr>
        <p:spPr>
          <a:xfrm>
            <a:off x="8229600" y="2286000"/>
            <a:ext cx="1600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2A20C"/>
                </a:solidFill>
                <a:latin typeface="Cambria"/>
                <a:ea typeface="Cambria"/>
                <a:cs typeface="Cambria"/>
                <a:sym typeface="Cambria"/>
              </a:rPr>
              <a:t>20%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 txBox="1"/>
          <p:nvPr/>
        </p:nvSpPr>
        <p:spPr>
          <a:xfrm>
            <a:off x="8229600" y="283464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D9E0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CBD9E0"/>
                </a:solidFill>
                <a:latin typeface="Calibri"/>
                <a:ea typeface="Calibri"/>
                <a:cs typeface="Calibri"/>
                <a:sym typeface="Calibri"/>
              </a:rPr>
              <a:t>2. Modül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 txBox="1"/>
          <p:nvPr/>
        </p:nvSpPr>
        <p:spPr>
          <a:xfrm>
            <a:off x="9829800" y="2331720"/>
            <a:ext cx="182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mbria"/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+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 txBox="1"/>
          <p:nvPr/>
        </p:nvSpPr>
        <p:spPr>
          <a:xfrm>
            <a:off x="10012680" y="2286000"/>
            <a:ext cx="160020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F2A20C"/>
                </a:solidFill>
                <a:latin typeface="Cambria"/>
                <a:ea typeface="Cambria"/>
                <a:cs typeface="Cambria"/>
                <a:sym typeface="Cambria"/>
              </a:rPr>
              <a:t>60%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10012680" y="283464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D9E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CBD9E0"/>
                </a:solidFill>
                <a:latin typeface="Calibri"/>
                <a:ea typeface="Calibri"/>
                <a:cs typeface="Calibri"/>
                <a:sym typeface="Calibri"/>
              </a:rPr>
              <a:t>Yıl Sonu Sınavı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6446520" y="3429000"/>
            <a:ext cx="493776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Geçme Eşiği: ≥ 69,5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 txBox="1"/>
          <p:nvPr/>
        </p:nvSpPr>
        <p:spPr>
          <a:xfrm>
            <a:off x="548640" y="4160520"/>
            <a:ext cx="110642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DCE6EA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DCE6EA"/>
                </a:solidFill>
                <a:latin typeface="Calibri"/>
                <a:ea typeface="Calibri"/>
                <a:cs typeface="Calibri"/>
                <a:sym typeface="Calibri"/>
              </a:rPr>
              <a:t>Yıl sonunda MILESTONE kurunu modül başarı notuyla tamamlayan öğrenciler bölümlerine geçme hakkı kazanır. Diğer tüm öğrenciler için fakülteye geçiş şartı, Akademik Yıl Başarı Notu'nda ≥ 69,5 almaktır. Değerlendirmede dört dil becerisi ölçülür.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 txBox="1"/>
          <p:nvPr/>
        </p:nvSpPr>
        <p:spPr>
          <a:xfrm>
            <a:off x="548640" y="5303520"/>
            <a:ext cx="110642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FC7DD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9FC7DD"/>
                </a:solidFill>
                <a:latin typeface="Calibri"/>
                <a:ea typeface="Calibri"/>
                <a:cs typeface="Calibri"/>
                <a:sym typeface="Calibri"/>
              </a:rPr>
              <a:t>Değerlendirme yöntemleri ve sınav tarihleri her akademik yılın başında belirlenir; Öğrenci El Kitabı ve İlk Gün Sunumları aracılığıyla duyurulur.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7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BİLMENİZ GEREKENLER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Sınavlar Hakkında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548640" y="1600200"/>
            <a:ext cx="5394960" cy="1965960"/>
          </a:xfrm>
          <a:prstGeom prst="roundRect">
            <a:avLst>
              <a:gd fmla="val 4651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/>
          <p:nvPr/>
        </p:nvSpPr>
        <p:spPr>
          <a:xfrm>
            <a:off x="822960" y="1874520"/>
            <a:ext cx="502920" cy="50292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8"/>
          <p:cNvSpPr txBox="1"/>
          <p:nvPr/>
        </p:nvSpPr>
        <p:spPr>
          <a:xfrm>
            <a:off x="822960" y="18745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30"/>
              <a:buFont typeface="Cambria"/>
              <a:buNone/>
            </a:pPr>
            <a:r>
              <a:rPr b="1" i="0" lang="en-US" sz="143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4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1554480" y="1856232"/>
            <a:ext cx="4160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Örnek Sınavlar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822960" y="2468880"/>
            <a:ext cx="48463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Web sitemizdeki bağlantıdan ulaşabilirsiniz. Sadece örnek niteliğindedir; gerçek sınavlardan farklılık gösterebilir — sınav öncesi duyuruları mutlaka takip edin.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6217920" y="1600200"/>
            <a:ext cx="5394960" cy="1965960"/>
          </a:xfrm>
          <a:prstGeom prst="roundRect">
            <a:avLst>
              <a:gd fmla="val 4651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8"/>
          <p:cNvSpPr/>
          <p:nvPr/>
        </p:nvSpPr>
        <p:spPr>
          <a:xfrm>
            <a:off x="6492240" y="1874520"/>
            <a:ext cx="502920" cy="50292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8"/>
          <p:cNvSpPr txBox="1"/>
          <p:nvPr/>
        </p:nvSpPr>
        <p:spPr>
          <a:xfrm>
            <a:off x="6492240" y="187452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30"/>
              <a:buFont typeface="Cambria"/>
              <a:buNone/>
            </a:pPr>
            <a:r>
              <a:rPr b="1" i="0" lang="en-US" sz="143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4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7223760" y="1856232"/>
            <a:ext cx="4160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Sınav Sonuçları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6492240" y="2468880"/>
            <a:ext cx="48463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Sınav sonrası en geç bir sonraki hafta içinde açıklanır ve sorumlu öğretim görevlileri tarafından AKSİS'e işlenir.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8"/>
          <p:cNvSpPr/>
          <p:nvPr/>
        </p:nvSpPr>
        <p:spPr>
          <a:xfrm>
            <a:off x="548640" y="3840480"/>
            <a:ext cx="5394960" cy="1965960"/>
          </a:xfrm>
          <a:prstGeom prst="roundRect">
            <a:avLst>
              <a:gd fmla="val 4651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8"/>
          <p:cNvSpPr/>
          <p:nvPr/>
        </p:nvSpPr>
        <p:spPr>
          <a:xfrm>
            <a:off x="822960" y="4114800"/>
            <a:ext cx="502920" cy="50292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8"/>
          <p:cNvSpPr txBox="1"/>
          <p:nvPr/>
        </p:nvSpPr>
        <p:spPr>
          <a:xfrm>
            <a:off x="822960" y="411480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30"/>
              <a:buFont typeface="Cambria"/>
              <a:buNone/>
            </a:pPr>
            <a:r>
              <a:rPr b="1" i="0" lang="en-US" sz="143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4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8"/>
          <p:cNvSpPr txBox="1"/>
          <p:nvPr/>
        </p:nvSpPr>
        <p:spPr>
          <a:xfrm>
            <a:off x="1554480" y="4096512"/>
            <a:ext cx="4160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Sonuçlara İtiraz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8"/>
          <p:cNvSpPr txBox="1"/>
          <p:nvPr/>
        </p:nvSpPr>
        <p:spPr>
          <a:xfrm>
            <a:off x="822960" y="4709160"/>
            <a:ext cx="48463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İlan tarihinden itibaren 3 gün içinde web sitesindeki itiraz formuyla veya Öğrenci İşleri Bürosuna başvurarak itiraz edebilirsiniz. Sınav İtiraz Komisyonu yeniden değerlendirir.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6217920" y="3840480"/>
            <a:ext cx="5394960" cy="1965960"/>
          </a:xfrm>
          <a:prstGeom prst="roundRect">
            <a:avLst>
              <a:gd fmla="val 4651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6492240" y="4114800"/>
            <a:ext cx="502920" cy="50292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8"/>
          <p:cNvSpPr txBox="1"/>
          <p:nvPr/>
        </p:nvSpPr>
        <p:spPr>
          <a:xfrm>
            <a:off x="6492240" y="4114800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30"/>
              <a:buFont typeface="Cambria"/>
              <a:buNone/>
            </a:pPr>
            <a:r>
              <a:rPr b="1" i="0" lang="en-US" sz="143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43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7223760" y="4096512"/>
            <a:ext cx="4160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İntihal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 txBox="1"/>
          <p:nvPr/>
        </p:nvSpPr>
        <p:spPr>
          <a:xfrm>
            <a:off x="6492240" y="4709160"/>
            <a:ext cx="484632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Başkalarına ait fikir/eserleri kaynak göstermeden kendi eseri gibi sunmak akademik etik ihlalidir. Sınavda tespit edilirse ilgili sınav 0 (sıfır) puan alır.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A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ÖNEMLİ KURAL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Devam Zorunluluğu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9"/>
          <p:cNvSpPr/>
          <p:nvPr/>
        </p:nvSpPr>
        <p:spPr>
          <a:xfrm>
            <a:off x="548640" y="1600200"/>
            <a:ext cx="2651760" cy="265176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9"/>
          <p:cNvSpPr txBox="1"/>
          <p:nvPr/>
        </p:nvSpPr>
        <p:spPr>
          <a:xfrm>
            <a:off x="548640" y="1783080"/>
            <a:ext cx="265176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600"/>
              <a:buFont typeface="Cambria"/>
              <a:buNone/>
            </a:pPr>
            <a:r>
              <a:rPr b="1" i="0" lang="en-US" sz="4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%80</a:t>
            </a:r>
            <a:endParaRPr b="0" i="0" sz="4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 txBox="1"/>
          <p:nvPr/>
        </p:nvSpPr>
        <p:spPr>
          <a:xfrm>
            <a:off x="548640" y="3063240"/>
            <a:ext cx="265176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FE7F2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FE7F2"/>
                </a:solidFill>
                <a:latin typeface="Calibri"/>
                <a:ea typeface="Calibri"/>
                <a:cs typeface="Calibri"/>
                <a:sym typeface="Calibri"/>
              </a:rPr>
              <a:t>minimum devam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FE7F2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FE7F2"/>
                </a:solidFill>
                <a:latin typeface="Calibri"/>
                <a:ea typeface="Calibri"/>
                <a:cs typeface="Calibri"/>
                <a:sym typeface="Calibri"/>
              </a:rPr>
              <a:t>zorunluluğu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9"/>
          <p:cNvSpPr/>
          <p:nvPr/>
        </p:nvSpPr>
        <p:spPr>
          <a:xfrm>
            <a:off x="3520440" y="1645920"/>
            <a:ext cx="146304" cy="960120"/>
          </a:xfrm>
          <a:prstGeom prst="roundRect">
            <a:avLst>
              <a:gd fmla="val 18750" name="adj"/>
            </a:avLst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9"/>
          <p:cNvSpPr txBox="1"/>
          <p:nvPr/>
        </p:nvSpPr>
        <p:spPr>
          <a:xfrm>
            <a:off x="3794760" y="1600200"/>
            <a:ext cx="78181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Her öğrenci kendi devamsızlığını takip etmekle yükümlüdür; devamsızlıklar haftalık olarak AKSİS'e işlenir ve buradan takip edilebilir.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3520440" y="2788920"/>
            <a:ext cx="146304" cy="960120"/>
          </a:xfrm>
          <a:prstGeom prst="roundRect">
            <a:avLst>
              <a:gd fmla="val 18750" name="adj"/>
            </a:avLst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 txBox="1"/>
          <p:nvPr/>
        </p:nvSpPr>
        <p:spPr>
          <a:xfrm>
            <a:off x="3794760" y="2743200"/>
            <a:ext cx="78181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Sağlık raporları yalnızca yetkili sağlık kuruluşlarından alınabilir ve devam zorunluluğunu ortadan kaldırmaz; raporlu süreler de devamsızlık hesabına dâhildir (hastanede yatarak tedavi istisnadır).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9"/>
          <p:cNvSpPr/>
          <p:nvPr/>
        </p:nvSpPr>
        <p:spPr>
          <a:xfrm>
            <a:off x="3520440" y="3931920"/>
            <a:ext cx="146304" cy="960120"/>
          </a:xfrm>
          <a:prstGeom prst="roundRect">
            <a:avLst>
              <a:gd fmla="val 18750" name="adj"/>
            </a:avLst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9"/>
          <p:cNvSpPr txBox="1"/>
          <p:nvPr/>
        </p:nvSpPr>
        <p:spPr>
          <a:xfrm>
            <a:off x="3794760" y="3886200"/>
            <a:ext cx="78181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Raporlu olduğunuz süre boyunca derslere ve sınavlara katılamazsınız; katılırsanız sınavınız geçersiz sayılır. Sağlık raporu yalnızca ara sınav (vize) için mazeret hakkı sağlar.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9"/>
          <p:cNvSpPr/>
          <p:nvPr/>
        </p:nvSpPr>
        <p:spPr>
          <a:xfrm>
            <a:off x="3520440" y="5074920"/>
            <a:ext cx="146304" cy="960120"/>
          </a:xfrm>
          <a:prstGeom prst="roundRect">
            <a:avLst>
              <a:gd fmla="val 18750" name="adj"/>
            </a:avLst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9"/>
          <p:cNvSpPr txBox="1"/>
          <p:nvPr/>
        </p:nvSpPr>
        <p:spPr>
          <a:xfrm>
            <a:off x="3794760" y="5029200"/>
            <a:ext cx="7818120" cy="10515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Raporun bitiş tarihinden itibaren en geç 3 iş günü içinde, rapor ve dilekçenizi ilgili birimin öğrenci işlerine teslim etmeniz gerekir.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9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0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ALTERNATİF YOL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Hazırlıktan Muafiyet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0"/>
          <p:cNvSpPr txBox="1"/>
          <p:nvPr/>
        </p:nvSpPr>
        <p:spPr>
          <a:xfrm>
            <a:off x="548640" y="1554480"/>
            <a:ext cx="110642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450"/>
              <a:buFont typeface="Calibri"/>
              <a:buNone/>
            </a:pPr>
            <a:r>
              <a:rPr b="0" i="0" lang="en-US" sz="14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Zorunlu hazırlık sınıfından muaf olmak isteyen öğrenciler aşağıdaki yollardan biriyle muafiyet hakkı kazanabilir: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0"/>
          <p:cNvSpPr/>
          <p:nvPr/>
        </p:nvSpPr>
        <p:spPr>
          <a:xfrm>
            <a:off x="548640" y="2286000"/>
            <a:ext cx="5394960" cy="2377440"/>
          </a:xfrm>
          <a:prstGeom prst="roundRect">
            <a:avLst>
              <a:gd fmla="val 3846" name="adj"/>
            </a:avLst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"/>
          <p:cNvSpPr/>
          <p:nvPr/>
        </p:nvSpPr>
        <p:spPr>
          <a:xfrm>
            <a:off x="868680" y="2606040"/>
            <a:ext cx="548640" cy="548640"/>
          </a:xfrm>
          <a:prstGeom prst="ellipse">
            <a:avLst/>
          </a:prstGeom>
          <a:solidFill>
            <a:srgbClr val="0E6B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0"/>
          <p:cNvSpPr txBox="1"/>
          <p:nvPr/>
        </p:nvSpPr>
        <p:spPr>
          <a:xfrm>
            <a:off x="868680" y="26060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60"/>
              <a:buFont typeface="Cambria"/>
              <a:buNone/>
            </a:pPr>
            <a:r>
              <a:rPr b="1" i="0" lang="en-US" sz="156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5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0"/>
          <p:cNvSpPr txBox="1"/>
          <p:nvPr/>
        </p:nvSpPr>
        <p:spPr>
          <a:xfrm>
            <a:off x="868680" y="3337560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Yeterlilik Sınavı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0"/>
          <p:cNvSpPr txBox="1"/>
          <p:nvPr/>
        </p:nvSpPr>
        <p:spPr>
          <a:xfrm>
            <a:off x="868680" y="3794760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0F6F9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0F6F9"/>
                </a:solidFill>
                <a:latin typeface="Calibri"/>
                <a:ea typeface="Calibri"/>
                <a:cs typeface="Calibri"/>
                <a:sym typeface="Calibri"/>
              </a:rPr>
              <a:t>Yabancı Diller Yüksekokulu tarafından yapılan Yeterlilik Sınavından 100 üzerinden 69,5 puan almak.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0"/>
          <p:cNvSpPr/>
          <p:nvPr/>
        </p:nvSpPr>
        <p:spPr>
          <a:xfrm>
            <a:off x="6217920" y="2286000"/>
            <a:ext cx="5394960" cy="2377440"/>
          </a:xfrm>
          <a:prstGeom prst="roundRect">
            <a:avLst>
              <a:gd fmla="val 3846" name="adj"/>
            </a:avLst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0"/>
          <p:cNvSpPr/>
          <p:nvPr/>
        </p:nvSpPr>
        <p:spPr>
          <a:xfrm>
            <a:off x="6537960" y="2606040"/>
            <a:ext cx="548640" cy="548640"/>
          </a:xfrm>
          <a:prstGeom prst="ellipse">
            <a:avLst/>
          </a:prstGeom>
          <a:solidFill>
            <a:srgbClr val="2D8AA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6537960" y="2606040"/>
            <a:ext cx="54864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60"/>
              <a:buFont typeface="Cambria"/>
              <a:buNone/>
            </a:pPr>
            <a:r>
              <a:rPr b="1" i="0" lang="en-US" sz="156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56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0"/>
          <p:cNvSpPr txBox="1"/>
          <p:nvPr/>
        </p:nvSpPr>
        <p:spPr>
          <a:xfrm>
            <a:off x="6537960" y="3337560"/>
            <a:ext cx="47548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Merkezi / Uluslararası Sınavlar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0"/>
          <p:cNvSpPr txBox="1"/>
          <p:nvPr/>
        </p:nvSpPr>
        <p:spPr>
          <a:xfrm>
            <a:off x="6537960" y="3794760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0F6F9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0F6F9"/>
                </a:solidFill>
                <a:latin typeface="Calibri"/>
                <a:ea typeface="Calibri"/>
                <a:cs typeface="Calibri"/>
                <a:sym typeface="Calibri"/>
              </a:rPr>
              <a:t>YÖK tarafından kabul edilen merkezi yabancı dil sınavları veya eşdeğerliği kabul edilen uluslararası sınavlardan (TOEFL, </a:t>
            </a:r>
            <a:r>
              <a:rPr lang="en-US" sz="1250">
                <a:solidFill>
                  <a:srgbClr val="F0F6F9"/>
                </a:solidFill>
                <a:latin typeface="Calibri"/>
                <a:ea typeface="Calibri"/>
                <a:cs typeface="Calibri"/>
                <a:sym typeface="Calibri"/>
              </a:rPr>
              <a:t>YDS </a:t>
            </a:r>
            <a:r>
              <a:rPr b="0" i="0" lang="en-US" sz="1250" u="none" cap="none" strike="noStrike">
                <a:solidFill>
                  <a:srgbClr val="F0F6F9"/>
                </a:solidFill>
                <a:latin typeface="Calibri"/>
                <a:ea typeface="Calibri"/>
                <a:cs typeface="Calibri"/>
                <a:sym typeface="Calibri"/>
              </a:rPr>
              <a:t>vb.) belirtilen puanları almak.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0"/>
          <p:cNvSpPr txBox="1"/>
          <p:nvPr/>
        </p:nvSpPr>
        <p:spPr>
          <a:xfrm>
            <a:off x="548640" y="5029200"/>
            <a:ext cx="1106424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300"/>
              <a:buFont typeface="Calibri"/>
              <a:buNone/>
            </a:pPr>
            <a:r>
              <a:rPr b="0" i="1" lang="en-US" sz="13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Detaylı bilgi ve güncel puan tablosu için okulumuzun web sitesini inceleyebilirsiniz.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0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0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A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1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Kampüs Olanakları ve Öğrenci Hizmetleri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1"/>
          <p:cNvSpPr/>
          <p:nvPr/>
        </p:nvSpPr>
        <p:spPr>
          <a:xfrm>
            <a:off x="548640" y="160020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1"/>
          <p:cNvSpPr/>
          <p:nvPr/>
        </p:nvSpPr>
        <p:spPr>
          <a:xfrm>
            <a:off x="1568196" y="1856232"/>
            <a:ext cx="585216" cy="585216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1"/>
          <p:cNvSpPr txBox="1"/>
          <p:nvPr/>
        </p:nvSpPr>
        <p:spPr>
          <a:xfrm>
            <a:off x="1568196" y="185623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1"/>
          <p:cNvSpPr txBox="1"/>
          <p:nvPr/>
        </p:nvSpPr>
        <p:spPr>
          <a:xfrm>
            <a:off x="640080" y="256032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Yiyecek – İçecek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1"/>
          <p:cNvSpPr txBox="1"/>
          <p:nvPr/>
        </p:nvSpPr>
        <p:spPr>
          <a:xfrm>
            <a:off x="640080" y="292608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Beyazıt Yerleşkesi yemekhaneleri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1"/>
          <p:cNvSpPr/>
          <p:nvPr/>
        </p:nvSpPr>
        <p:spPr>
          <a:xfrm>
            <a:off x="3310128" y="160020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1"/>
          <p:cNvSpPr/>
          <p:nvPr/>
        </p:nvSpPr>
        <p:spPr>
          <a:xfrm>
            <a:off x="4329684" y="1856232"/>
            <a:ext cx="585216" cy="585216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1"/>
          <p:cNvSpPr txBox="1"/>
          <p:nvPr/>
        </p:nvSpPr>
        <p:spPr>
          <a:xfrm>
            <a:off x="4329684" y="185623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1"/>
          <p:cNvSpPr txBox="1"/>
          <p:nvPr/>
        </p:nvSpPr>
        <p:spPr>
          <a:xfrm>
            <a:off x="3401568" y="256032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Kütüphane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1"/>
          <p:cNvSpPr txBox="1"/>
          <p:nvPr/>
        </p:nvSpPr>
        <p:spPr>
          <a:xfrm>
            <a:off x="3401568" y="292608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Güvenilir kaynaklara çağdaş erişim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1"/>
          <p:cNvSpPr/>
          <p:nvPr/>
        </p:nvSpPr>
        <p:spPr>
          <a:xfrm>
            <a:off x="6071616" y="160020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1"/>
          <p:cNvSpPr/>
          <p:nvPr/>
        </p:nvSpPr>
        <p:spPr>
          <a:xfrm>
            <a:off x="7091172" y="1856232"/>
            <a:ext cx="585216" cy="585216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1"/>
          <p:cNvSpPr txBox="1"/>
          <p:nvPr/>
        </p:nvSpPr>
        <p:spPr>
          <a:xfrm>
            <a:off x="7091172" y="185623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1"/>
          <p:cNvSpPr txBox="1"/>
          <p:nvPr/>
        </p:nvSpPr>
        <p:spPr>
          <a:xfrm>
            <a:off x="6163056" y="256032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Spor Faaliyetleri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1"/>
          <p:cNvSpPr txBox="1"/>
          <p:nvPr/>
        </p:nvSpPr>
        <p:spPr>
          <a:xfrm>
            <a:off x="6163056" y="292608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SKS Daire Başkanlığı imkânları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1"/>
          <p:cNvSpPr/>
          <p:nvPr/>
        </p:nvSpPr>
        <p:spPr>
          <a:xfrm>
            <a:off x="8833104" y="160020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11"/>
          <p:cNvSpPr/>
          <p:nvPr/>
        </p:nvSpPr>
        <p:spPr>
          <a:xfrm>
            <a:off x="9852660" y="1856232"/>
            <a:ext cx="585216" cy="585216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1"/>
          <p:cNvSpPr txBox="1"/>
          <p:nvPr/>
        </p:nvSpPr>
        <p:spPr>
          <a:xfrm>
            <a:off x="9852660" y="185623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1"/>
          <p:cNvSpPr txBox="1"/>
          <p:nvPr/>
        </p:nvSpPr>
        <p:spPr>
          <a:xfrm>
            <a:off x="8924544" y="256032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Sağlık Hizmetleri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" name="Google Shape;280;p11"/>
          <p:cNvSpPr txBox="1"/>
          <p:nvPr/>
        </p:nvSpPr>
        <p:spPr>
          <a:xfrm>
            <a:off x="8924544" y="292608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Mediko-Sosyal Merkezi, ücretsiz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1" name="Google Shape;281;p11"/>
          <p:cNvSpPr/>
          <p:nvPr/>
        </p:nvSpPr>
        <p:spPr>
          <a:xfrm>
            <a:off x="548640" y="374904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1"/>
          <p:cNvSpPr/>
          <p:nvPr/>
        </p:nvSpPr>
        <p:spPr>
          <a:xfrm>
            <a:off x="1568196" y="4005072"/>
            <a:ext cx="585216" cy="585216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1"/>
          <p:cNvSpPr txBox="1"/>
          <p:nvPr/>
        </p:nvSpPr>
        <p:spPr>
          <a:xfrm>
            <a:off x="1568196" y="400507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1"/>
          <p:cNvSpPr txBox="1"/>
          <p:nvPr/>
        </p:nvSpPr>
        <p:spPr>
          <a:xfrm>
            <a:off x="640080" y="470916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Rehberlik ve Danışmanlık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Google Shape;285;p11"/>
          <p:cNvSpPr txBox="1"/>
          <p:nvPr/>
        </p:nvSpPr>
        <p:spPr>
          <a:xfrm>
            <a:off x="640080" y="507492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Sosyal ve psikolojik destek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11"/>
          <p:cNvSpPr/>
          <p:nvPr/>
        </p:nvSpPr>
        <p:spPr>
          <a:xfrm>
            <a:off x="3310128" y="374904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11"/>
          <p:cNvSpPr/>
          <p:nvPr/>
        </p:nvSpPr>
        <p:spPr>
          <a:xfrm>
            <a:off x="4329684" y="4005072"/>
            <a:ext cx="585216" cy="585216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p11"/>
          <p:cNvSpPr txBox="1"/>
          <p:nvPr/>
        </p:nvSpPr>
        <p:spPr>
          <a:xfrm>
            <a:off x="4329684" y="400507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6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1"/>
          <p:cNvSpPr txBox="1"/>
          <p:nvPr/>
        </p:nvSpPr>
        <p:spPr>
          <a:xfrm>
            <a:off x="3401568" y="470916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Engelli Öğrenci Birimi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1"/>
          <p:cNvSpPr txBox="1"/>
          <p:nvPr/>
        </p:nvSpPr>
        <p:spPr>
          <a:xfrm>
            <a:off x="3401568" y="507492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Akademik/sosyal uyum desteği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1"/>
          <p:cNvSpPr/>
          <p:nvPr/>
        </p:nvSpPr>
        <p:spPr>
          <a:xfrm>
            <a:off x="6071616" y="374904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1"/>
          <p:cNvSpPr/>
          <p:nvPr/>
        </p:nvSpPr>
        <p:spPr>
          <a:xfrm>
            <a:off x="7091172" y="4005072"/>
            <a:ext cx="585216" cy="585216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1"/>
          <p:cNvSpPr txBox="1"/>
          <p:nvPr/>
        </p:nvSpPr>
        <p:spPr>
          <a:xfrm>
            <a:off x="7091172" y="400507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7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1"/>
          <p:cNvSpPr txBox="1"/>
          <p:nvPr/>
        </p:nvSpPr>
        <p:spPr>
          <a:xfrm>
            <a:off x="6163056" y="470916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AKSİS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1"/>
          <p:cNvSpPr txBox="1"/>
          <p:nvPr/>
        </p:nvSpPr>
        <p:spPr>
          <a:xfrm>
            <a:off x="6163056" y="507492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Akademik Kayıt Sistemi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1"/>
          <p:cNvSpPr/>
          <p:nvPr/>
        </p:nvSpPr>
        <p:spPr>
          <a:xfrm>
            <a:off x="8833104" y="3749040"/>
            <a:ext cx="2624328" cy="1965960"/>
          </a:xfrm>
          <a:prstGeom prst="roundRect">
            <a:avLst>
              <a:gd fmla="val 4186" name="adj"/>
            </a:avLst>
          </a:prstGeom>
          <a:solidFill>
            <a:srgbClr val="FFFFFF"/>
          </a:solidFill>
          <a:ln>
            <a:noFill/>
          </a:ln>
          <a:effectLst>
            <a:outerShdw blurRad="76200" rotWithShape="0" algn="bl" dir="5400000" dist="25400">
              <a:srgbClr val="1E2A38">
                <a:alpha val="12157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11"/>
          <p:cNvSpPr/>
          <p:nvPr/>
        </p:nvSpPr>
        <p:spPr>
          <a:xfrm>
            <a:off x="9852660" y="4005072"/>
            <a:ext cx="585216" cy="585216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11"/>
          <p:cNvSpPr txBox="1"/>
          <p:nvPr/>
        </p:nvSpPr>
        <p:spPr>
          <a:xfrm>
            <a:off x="9852660" y="4005072"/>
            <a:ext cx="585216" cy="58521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64"/>
              <a:buFont typeface="Cambria"/>
              <a:buNone/>
            </a:pPr>
            <a:r>
              <a:rPr b="1" i="0" lang="en-US" sz="1664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8</a:t>
            </a:r>
            <a:endParaRPr b="0" i="0" sz="166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1"/>
          <p:cNvSpPr txBox="1"/>
          <p:nvPr/>
        </p:nvSpPr>
        <p:spPr>
          <a:xfrm>
            <a:off x="8924544" y="4709160"/>
            <a:ext cx="2441448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E-posta ve Wi-Fi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1"/>
          <p:cNvSpPr txBox="1"/>
          <p:nvPr/>
        </p:nvSpPr>
        <p:spPr>
          <a:xfrm>
            <a:off x="8924544" y="5074920"/>
            <a:ext cx="2441448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000"/>
              <a:buFont typeface="Calibri"/>
              <a:buNone/>
            </a:pPr>
            <a:r>
              <a:rPr b="0" i="0" lang="en-US" sz="10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Resmî öğrenci hesabı ve internet</a:t>
            </a:r>
            <a:endParaRPr b="0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1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1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2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DESTEK AĞINIZ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2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Danışmanlık, Etkinlikler ve Kurallar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2"/>
          <p:cNvSpPr/>
          <p:nvPr/>
        </p:nvSpPr>
        <p:spPr>
          <a:xfrm>
            <a:off x="548640" y="1600200"/>
            <a:ext cx="5394960" cy="4434840"/>
          </a:xfrm>
          <a:prstGeom prst="roundRect">
            <a:avLst>
              <a:gd fmla="val 2062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2"/>
          <p:cNvSpPr txBox="1"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650"/>
              <a:buFont typeface="Cambria"/>
              <a:buNone/>
            </a:pPr>
            <a:r>
              <a:rPr b="1" i="0" lang="en-US" sz="1650" u="none" cap="none" strike="noStrike">
                <a:solidFill>
                  <a:srgbClr val="0B4F6C"/>
                </a:solidFill>
                <a:latin typeface="Cambria"/>
                <a:ea typeface="Cambria"/>
                <a:cs typeface="Cambria"/>
                <a:sym typeface="Cambria"/>
              </a:rPr>
              <a:t>Yanınızdayız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2"/>
          <p:cNvSpPr/>
          <p:nvPr/>
        </p:nvSpPr>
        <p:spPr>
          <a:xfrm>
            <a:off x="822960" y="2286000"/>
            <a:ext cx="411480" cy="41148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2"/>
          <p:cNvSpPr txBox="1"/>
          <p:nvPr/>
        </p:nvSpPr>
        <p:spPr>
          <a:xfrm>
            <a:off x="822960" y="228600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70"/>
              <a:buFont typeface="Cambria"/>
              <a:buNone/>
            </a:pPr>
            <a:r>
              <a:rPr b="1" i="0" lang="en-US" sz="117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b="0" i="0" sz="11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2"/>
          <p:cNvSpPr txBox="1"/>
          <p:nvPr/>
        </p:nvSpPr>
        <p:spPr>
          <a:xfrm>
            <a:off x="1371600" y="2258568"/>
            <a:ext cx="42976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Akademik Danışmanlık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2"/>
          <p:cNvSpPr txBox="1"/>
          <p:nvPr/>
        </p:nvSpPr>
        <p:spPr>
          <a:xfrm>
            <a:off x="1371600" y="2560320"/>
            <a:ext cx="4297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Her sınıf için atanan danışmanınız akademik ilerlemenizi ve uyum sürecinizi takip eder.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2"/>
          <p:cNvSpPr/>
          <p:nvPr/>
        </p:nvSpPr>
        <p:spPr>
          <a:xfrm>
            <a:off x="822960" y="3520440"/>
            <a:ext cx="411480" cy="411480"/>
          </a:xfrm>
          <a:prstGeom prst="ellipse">
            <a:avLst/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2"/>
          <p:cNvSpPr txBox="1"/>
          <p:nvPr/>
        </p:nvSpPr>
        <p:spPr>
          <a:xfrm>
            <a:off x="822960" y="352044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70"/>
              <a:buFont typeface="Cambria"/>
              <a:buNone/>
            </a:pPr>
            <a:r>
              <a:rPr b="1" i="0" lang="en-US" sz="117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b="0" i="0" sz="11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2"/>
          <p:cNvSpPr txBox="1"/>
          <p:nvPr/>
        </p:nvSpPr>
        <p:spPr>
          <a:xfrm>
            <a:off x="1371600" y="3493008"/>
            <a:ext cx="42976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Ders Dışı Etkinlikler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2"/>
          <p:cNvSpPr txBox="1"/>
          <p:nvPr/>
        </p:nvSpPr>
        <p:spPr>
          <a:xfrm>
            <a:off x="1371600" y="3794760"/>
            <a:ext cx="4297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Öğrenci Akademik ve Sosyal Etkinlik Komisyonu, dil becerilerinizi gerçek yaşamda kullanmanızı sağlayacak etkinlikler düzenler.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2"/>
          <p:cNvSpPr/>
          <p:nvPr/>
        </p:nvSpPr>
        <p:spPr>
          <a:xfrm>
            <a:off x="822960" y="4754880"/>
            <a:ext cx="411480" cy="41148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2"/>
          <p:cNvSpPr txBox="1"/>
          <p:nvPr/>
        </p:nvSpPr>
        <p:spPr>
          <a:xfrm>
            <a:off x="822960" y="4754880"/>
            <a:ext cx="4114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70"/>
              <a:buFont typeface="Cambria"/>
              <a:buNone/>
            </a:pPr>
            <a:r>
              <a:rPr b="1" i="0" lang="en-US" sz="117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b="0" i="0" sz="117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12"/>
          <p:cNvSpPr txBox="1"/>
          <p:nvPr/>
        </p:nvSpPr>
        <p:spPr>
          <a:xfrm>
            <a:off x="1371600" y="4727448"/>
            <a:ext cx="42976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Dilek, Öneri ve Şikâyetler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2"/>
          <p:cNvSpPr txBox="1"/>
          <p:nvPr/>
        </p:nvSpPr>
        <p:spPr>
          <a:xfrm>
            <a:off x="1371600" y="5029200"/>
            <a:ext cx="42976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Danışmanlarınız, resmi başvuru kanalları ve dönem sonu memnuniyet anketleri ile geri bildirimde bulunabilirsiniz.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2"/>
          <p:cNvSpPr/>
          <p:nvPr/>
        </p:nvSpPr>
        <p:spPr>
          <a:xfrm>
            <a:off x="6263640" y="1600200"/>
            <a:ext cx="5349240" cy="4434840"/>
          </a:xfrm>
          <a:prstGeom prst="roundRect">
            <a:avLst>
              <a:gd fmla="val 2062" name="adj"/>
            </a:avLst>
          </a:prstGeom>
          <a:solidFill>
            <a:srgbClr val="17203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12"/>
          <p:cNvSpPr txBox="1"/>
          <p:nvPr/>
        </p:nvSpPr>
        <p:spPr>
          <a:xfrm>
            <a:off x="6537960" y="1783080"/>
            <a:ext cx="4800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1650"/>
              <a:buFont typeface="Cambria"/>
              <a:buNone/>
            </a:pPr>
            <a:r>
              <a:rPr b="1" i="0" lang="en-US" sz="1650" u="none" cap="none" strike="noStrike">
                <a:solidFill>
                  <a:srgbClr val="F2A20C"/>
                </a:solidFill>
                <a:latin typeface="Cambria"/>
                <a:ea typeface="Cambria"/>
                <a:cs typeface="Cambria"/>
                <a:sym typeface="Cambria"/>
              </a:rPr>
              <a:t>Disiplin Hükümleri</a:t>
            </a:r>
            <a:endParaRPr b="0" i="0" sz="16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2"/>
          <p:cNvSpPr txBox="1"/>
          <p:nvPr/>
        </p:nvSpPr>
        <p:spPr>
          <a:xfrm>
            <a:off x="6537960" y="2240280"/>
            <a:ext cx="480060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DCE6EA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DCE6EA"/>
                </a:solidFill>
                <a:latin typeface="Calibri"/>
                <a:ea typeface="Calibri"/>
                <a:cs typeface="Calibri"/>
                <a:sym typeface="Calibri"/>
              </a:rPr>
              <a:t>Öğrenciler, 2547 sayılı Yükseköğretim Kanunu'nun 54. maddesinde düzenlenen öğrenci disiplin hükümlerine tabidir.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7" name="Google Shape;327;p12"/>
          <p:cNvSpPr txBox="1"/>
          <p:nvPr/>
        </p:nvSpPr>
        <p:spPr>
          <a:xfrm>
            <a:off x="6537960" y="2880360"/>
            <a:ext cx="48006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Başlıca ihlaller: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12"/>
          <p:cNvSpPr/>
          <p:nvPr/>
        </p:nvSpPr>
        <p:spPr>
          <a:xfrm>
            <a:off x="6583680" y="3355848"/>
            <a:ext cx="91440" cy="9144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12"/>
          <p:cNvSpPr txBox="1"/>
          <p:nvPr/>
        </p:nvSpPr>
        <p:spPr>
          <a:xfrm>
            <a:off x="6812280" y="3218688"/>
            <a:ext cx="4480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CE6E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DCE6EA"/>
                </a:solidFill>
                <a:latin typeface="Calibri"/>
                <a:ea typeface="Calibri"/>
                <a:cs typeface="Calibri"/>
                <a:sym typeface="Calibri"/>
              </a:rPr>
              <a:t>Sınavlarda kopyaya teşebbüs etmek veya kopya çekmek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2"/>
          <p:cNvSpPr/>
          <p:nvPr/>
        </p:nvSpPr>
        <p:spPr>
          <a:xfrm>
            <a:off x="6583680" y="3858768"/>
            <a:ext cx="91440" cy="9144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2"/>
          <p:cNvSpPr txBox="1"/>
          <p:nvPr/>
        </p:nvSpPr>
        <p:spPr>
          <a:xfrm>
            <a:off x="6812280" y="3721608"/>
            <a:ext cx="44805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DCE6EA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DCE6EA"/>
                </a:solidFill>
                <a:latin typeface="Calibri"/>
                <a:ea typeface="Calibri"/>
                <a:cs typeface="Calibri"/>
                <a:sym typeface="Calibri"/>
              </a:rPr>
              <a:t>Akademik çalışmalarda intihal yapmak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2"/>
          <p:cNvSpPr txBox="1"/>
          <p:nvPr/>
        </p:nvSpPr>
        <p:spPr>
          <a:xfrm>
            <a:off x="6537960" y="4572000"/>
            <a:ext cx="480060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FC7DD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9FC7DD"/>
                </a:solidFill>
                <a:latin typeface="Calibri"/>
                <a:ea typeface="Calibri"/>
                <a:cs typeface="Calibri"/>
                <a:sym typeface="Calibri"/>
              </a:rPr>
              <a:t>İlgili kanuna İstanbul Üniversitesi Öğrenci İşleri Daire Başkanlığı web sitesi üzerinden ulaşabilirsiniz.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2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2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4F8FA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3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BEKLENTİLERİMİZ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3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İÜYDYO'da Öğrenci Olmak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3"/>
          <p:cNvSpPr txBox="1"/>
          <p:nvPr/>
        </p:nvSpPr>
        <p:spPr>
          <a:xfrm>
            <a:off x="548640" y="1600200"/>
            <a:ext cx="5303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0B4F6C"/>
                </a:solidFill>
                <a:latin typeface="Cambria"/>
                <a:ea typeface="Cambria"/>
                <a:cs typeface="Cambria"/>
                <a:sym typeface="Cambria"/>
              </a:rPr>
              <a:t>Derslerde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3"/>
          <p:cNvSpPr/>
          <p:nvPr/>
        </p:nvSpPr>
        <p:spPr>
          <a:xfrm>
            <a:off x="594360" y="2212827"/>
            <a:ext cx="128100" cy="12810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13"/>
          <p:cNvSpPr txBox="1"/>
          <p:nvPr/>
        </p:nvSpPr>
        <p:spPr>
          <a:xfrm>
            <a:off x="868680" y="2039124"/>
            <a:ext cx="502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Derslere düzenli katılım gösterin ve hazırlıklı gelin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3"/>
          <p:cNvSpPr/>
          <p:nvPr/>
        </p:nvSpPr>
        <p:spPr>
          <a:xfrm>
            <a:off x="594360" y="2752392"/>
            <a:ext cx="128100" cy="12810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13"/>
          <p:cNvSpPr txBox="1"/>
          <p:nvPr/>
        </p:nvSpPr>
        <p:spPr>
          <a:xfrm>
            <a:off x="868680" y="2569464"/>
            <a:ext cx="502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Öğretim elemanları ve arkadaşlarınızla hedef dili kullanın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3"/>
          <p:cNvSpPr/>
          <p:nvPr/>
        </p:nvSpPr>
        <p:spPr>
          <a:xfrm>
            <a:off x="594360" y="3319320"/>
            <a:ext cx="128100" cy="12810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13"/>
          <p:cNvSpPr txBox="1"/>
          <p:nvPr/>
        </p:nvSpPr>
        <p:spPr>
          <a:xfrm>
            <a:off x="868680" y="3136392"/>
            <a:ext cx="502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Öğrenme materyallerini etkin biçimde kullanın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3"/>
          <p:cNvSpPr/>
          <p:nvPr/>
        </p:nvSpPr>
        <p:spPr>
          <a:xfrm>
            <a:off x="594398" y="3849686"/>
            <a:ext cx="128100" cy="12810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0" name="Google Shape;350;p13"/>
          <p:cNvSpPr txBox="1"/>
          <p:nvPr/>
        </p:nvSpPr>
        <p:spPr>
          <a:xfrm>
            <a:off x="868680" y="3703320"/>
            <a:ext cx="502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Görev ve etkinlikleri zamanında tamamlayın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3"/>
          <p:cNvSpPr/>
          <p:nvPr/>
        </p:nvSpPr>
        <p:spPr>
          <a:xfrm>
            <a:off x="594448" y="4398326"/>
            <a:ext cx="128100" cy="12810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3"/>
          <p:cNvSpPr txBox="1"/>
          <p:nvPr/>
        </p:nvSpPr>
        <p:spPr>
          <a:xfrm>
            <a:off x="868680" y="4238236"/>
            <a:ext cx="502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Anlamadığınız konularda destek almaktan çekinmeyin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13"/>
          <p:cNvSpPr/>
          <p:nvPr/>
        </p:nvSpPr>
        <p:spPr>
          <a:xfrm>
            <a:off x="594498" y="5001767"/>
            <a:ext cx="128100" cy="128100"/>
          </a:xfrm>
          <a:prstGeom prst="ellipse">
            <a:avLst/>
          </a:prstGeom>
          <a:solidFill>
            <a:srgbClr val="F2A20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4" name="Google Shape;354;p13"/>
          <p:cNvSpPr txBox="1"/>
          <p:nvPr/>
        </p:nvSpPr>
        <p:spPr>
          <a:xfrm>
            <a:off x="868680" y="4837176"/>
            <a:ext cx="5029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Hataları öğrenme sürecinin doğal bir parçası sayın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3"/>
          <p:cNvSpPr txBox="1"/>
          <p:nvPr/>
        </p:nvSpPr>
        <p:spPr>
          <a:xfrm>
            <a:off x="6309360" y="1600200"/>
            <a:ext cx="5303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1C7293"/>
                </a:solidFill>
                <a:latin typeface="Cambria"/>
                <a:ea typeface="Cambria"/>
                <a:cs typeface="Cambria"/>
                <a:sym typeface="Cambria"/>
              </a:rPr>
              <a:t>Ders Dışında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3"/>
          <p:cNvSpPr/>
          <p:nvPr/>
        </p:nvSpPr>
        <p:spPr>
          <a:xfrm>
            <a:off x="6355080" y="2258564"/>
            <a:ext cx="128100" cy="12810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13"/>
          <p:cNvSpPr txBox="1"/>
          <p:nvPr/>
        </p:nvSpPr>
        <p:spPr>
          <a:xfrm>
            <a:off x="6629400" y="200253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Düzenli tekrar yapın; ödev ve bireysel çalışmalarınızı zamanında tamamlayın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13"/>
          <p:cNvSpPr/>
          <p:nvPr/>
        </p:nvSpPr>
        <p:spPr>
          <a:xfrm>
            <a:off x="6355118" y="3035804"/>
            <a:ext cx="128100" cy="12810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3"/>
          <p:cNvSpPr txBox="1"/>
          <p:nvPr/>
        </p:nvSpPr>
        <p:spPr>
          <a:xfrm>
            <a:off x="6629400" y="277977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Hedef dili günlük yaşamda kullanabileceğiniz fırsatlar yaratın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3"/>
          <p:cNvSpPr/>
          <p:nvPr/>
        </p:nvSpPr>
        <p:spPr>
          <a:xfrm>
            <a:off x="6355118" y="3813032"/>
            <a:ext cx="128100" cy="12810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3"/>
          <p:cNvSpPr txBox="1"/>
          <p:nvPr/>
        </p:nvSpPr>
        <p:spPr>
          <a:xfrm>
            <a:off x="6629400" y="3520441"/>
            <a:ext cx="4755000" cy="64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Ders dışı akademik, sosyal ve kültürel etkinliklere katılın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3"/>
          <p:cNvSpPr/>
          <p:nvPr/>
        </p:nvSpPr>
        <p:spPr>
          <a:xfrm>
            <a:off x="6355218" y="4590284"/>
            <a:ext cx="128100" cy="128100"/>
          </a:xfrm>
          <a:prstGeom prst="ellipse">
            <a:avLst/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13"/>
          <p:cNvSpPr txBox="1"/>
          <p:nvPr/>
        </p:nvSpPr>
        <p:spPr>
          <a:xfrm>
            <a:off x="6629400" y="4334256"/>
            <a:ext cx="47548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Yabancı dil öğrenmenin yaşam boyu süren bir gelişim süreci olduğunu unutmayın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3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3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14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2026 – 2027 AKADEMİK YILI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4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Akademik Takvim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4"/>
          <p:cNvSpPr/>
          <p:nvPr/>
        </p:nvSpPr>
        <p:spPr>
          <a:xfrm>
            <a:off x="548640" y="1554480"/>
            <a:ext cx="5394960" cy="457200"/>
          </a:xfrm>
          <a:prstGeom prst="roundRect">
            <a:avLst>
              <a:gd fmla="val 16000" name="adj"/>
            </a:avLst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14"/>
          <p:cNvSpPr txBox="1"/>
          <p:nvPr/>
        </p:nvSpPr>
        <p:spPr>
          <a:xfrm>
            <a:off x="548640" y="1554480"/>
            <a:ext cx="5394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GÜZ YARIYILI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4"/>
          <p:cNvSpPr/>
          <p:nvPr/>
        </p:nvSpPr>
        <p:spPr>
          <a:xfrm>
            <a:off x="548640" y="2194560"/>
            <a:ext cx="141732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6" name="Google Shape;376;p14"/>
          <p:cNvSpPr txBox="1"/>
          <p:nvPr/>
        </p:nvSpPr>
        <p:spPr>
          <a:xfrm>
            <a:off x="548640" y="2194560"/>
            <a:ext cx="14173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7 Eyl 2026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4"/>
          <p:cNvSpPr txBox="1"/>
          <p:nvPr/>
        </p:nvSpPr>
        <p:spPr>
          <a:xfrm>
            <a:off x="2103120" y="2194560"/>
            <a:ext cx="3794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Yeterlilik Sınavı (Genel)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14"/>
          <p:cNvSpPr/>
          <p:nvPr/>
        </p:nvSpPr>
        <p:spPr>
          <a:xfrm>
            <a:off x="548640" y="2880360"/>
            <a:ext cx="141732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4"/>
          <p:cNvSpPr txBox="1"/>
          <p:nvPr/>
        </p:nvSpPr>
        <p:spPr>
          <a:xfrm>
            <a:off x="548640" y="2880360"/>
            <a:ext cx="14173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14 Eyl 2026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14"/>
          <p:cNvSpPr txBox="1"/>
          <p:nvPr/>
        </p:nvSpPr>
        <p:spPr>
          <a:xfrm>
            <a:off x="2103120" y="2880360"/>
            <a:ext cx="3794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Seviye Tespit Sınavı (İngilizce)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4"/>
          <p:cNvSpPr/>
          <p:nvPr/>
        </p:nvSpPr>
        <p:spPr>
          <a:xfrm>
            <a:off x="548640" y="3566160"/>
            <a:ext cx="141732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4"/>
          <p:cNvSpPr txBox="1"/>
          <p:nvPr/>
        </p:nvSpPr>
        <p:spPr>
          <a:xfrm>
            <a:off x="548640" y="3566160"/>
            <a:ext cx="14173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21 Eyl 2026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3" name="Google Shape;383;p14"/>
          <p:cNvSpPr txBox="1"/>
          <p:nvPr/>
        </p:nvSpPr>
        <p:spPr>
          <a:xfrm>
            <a:off x="2103120" y="3566160"/>
            <a:ext cx="3794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Hazırlık Eğitimi Başlangıcı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4" name="Google Shape;384;p14"/>
          <p:cNvSpPr/>
          <p:nvPr/>
        </p:nvSpPr>
        <p:spPr>
          <a:xfrm>
            <a:off x="548640" y="4251960"/>
            <a:ext cx="141732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4"/>
          <p:cNvSpPr txBox="1"/>
          <p:nvPr/>
        </p:nvSpPr>
        <p:spPr>
          <a:xfrm>
            <a:off x="548640" y="4251960"/>
            <a:ext cx="14173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25 Ara 2026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4"/>
          <p:cNvSpPr txBox="1"/>
          <p:nvPr/>
        </p:nvSpPr>
        <p:spPr>
          <a:xfrm>
            <a:off x="2103120" y="4251960"/>
            <a:ext cx="37947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Hazırlık Eğitimi Bitişi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4"/>
          <p:cNvSpPr/>
          <p:nvPr/>
        </p:nvSpPr>
        <p:spPr>
          <a:xfrm>
            <a:off x="6263640" y="1554480"/>
            <a:ext cx="5394960" cy="457200"/>
          </a:xfrm>
          <a:prstGeom prst="roundRect">
            <a:avLst>
              <a:gd fmla="val 16000" name="adj"/>
            </a:avLst>
          </a:prstGeom>
          <a:solidFill>
            <a:srgbClr val="1C729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p14"/>
          <p:cNvSpPr txBox="1"/>
          <p:nvPr/>
        </p:nvSpPr>
        <p:spPr>
          <a:xfrm>
            <a:off x="6263640" y="1554480"/>
            <a:ext cx="539496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BAHAR YARIYILI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4"/>
          <p:cNvSpPr/>
          <p:nvPr/>
        </p:nvSpPr>
        <p:spPr>
          <a:xfrm>
            <a:off x="6263640" y="2194560"/>
            <a:ext cx="155448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4"/>
          <p:cNvSpPr txBox="1"/>
          <p:nvPr/>
        </p:nvSpPr>
        <p:spPr>
          <a:xfrm>
            <a:off x="6263640" y="2194560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C7293"/>
                </a:solidFill>
                <a:latin typeface="Calibri"/>
                <a:ea typeface="Calibri"/>
                <a:cs typeface="Calibri"/>
                <a:sym typeface="Calibri"/>
              </a:rPr>
              <a:t>18 Oca 2027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4"/>
          <p:cNvSpPr txBox="1"/>
          <p:nvPr/>
        </p:nvSpPr>
        <p:spPr>
          <a:xfrm>
            <a:off x="7955280" y="2194560"/>
            <a:ext cx="38862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Hazırlık Eğitimi Başlangıcı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14"/>
          <p:cNvSpPr/>
          <p:nvPr/>
        </p:nvSpPr>
        <p:spPr>
          <a:xfrm>
            <a:off x="6263640" y="2880360"/>
            <a:ext cx="155448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3" name="Google Shape;393;p14"/>
          <p:cNvSpPr txBox="1"/>
          <p:nvPr/>
        </p:nvSpPr>
        <p:spPr>
          <a:xfrm>
            <a:off x="6263640" y="2880360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C7293"/>
                </a:solidFill>
                <a:latin typeface="Calibri"/>
                <a:ea typeface="Calibri"/>
                <a:cs typeface="Calibri"/>
                <a:sym typeface="Calibri"/>
              </a:rPr>
              <a:t>23 Nis 2027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4"/>
          <p:cNvSpPr txBox="1"/>
          <p:nvPr/>
        </p:nvSpPr>
        <p:spPr>
          <a:xfrm>
            <a:off x="7955280" y="2880360"/>
            <a:ext cx="38862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Hazırlık Eğitimi Bitişi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14"/>
          <p:cNvSpPr/>
          <p:nvPr/>
        </p:nvSpPr>
        <p:spPr>
          <a:xfrm>
            <a:off x="6263640" y="3566160"/>
            <a:ext cx="155448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14"/>
          <p:cNvSpPr txBox="1"/>
          <p:nvPr/>
        </p:nvSpPr>
        <p:spPr>
          <a:xfrm>
            <a:off x="6263640" y="3566160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C7293"/>
                </a:solidFill>
                <a:latin typeface="Calibri"/>
                <a:ea typeface="Calibri"/>
                <a:cs typeface="Calibri"/>
                <a:sym typeface="Calibri"/>
              </a:rPr>
              <a:t>12 May 2027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14"/>
          <p:cNvSpPr txBox="1"/>
          <p:nvPr/>
        </p:nvSpPr>
        <p:spPr>
          <a:xfrm>
            <a:off x="7955280" y="3566160"/>
            <a:ext cx="38862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Yıl Sonu Bitirme Sınavı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4"/>
          <p:cNvSpPr/>
          <p:nvPr/>
        </p:nvSpPr>
        <p:spPr>
          <a:xfrm>
            <a:off x="6263640" y="4251960"/>
            <a:ext cx="1554480" cy="566928"/>
          </a:xfrm>
          <a:prstGeom prst="roundRect">
            <a:avLst>
              <a:gd fmla="val 9677" name="adj"/>
            </a:avLst>
          </a:prstGeom>
          <a:solidFill>
            <a:srgbClr val="F4F8F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14"/>
          <p:cNvSpPr txBox="1"/>
          <p:nvPr/>
        </p:nvSpPr>
        <p:spPr>
          <a:xfrm>
            <a:off x="6263640" y="4251960"/>
            <a:ext cx="1554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1C7293"/>
                </a:solidFill>
                <a:latin typeface="Calibri"/>
                <a:ea typeface="Calibri"/>
                <a:cs typeface="Calibri"/>
                <a:sym typeface="Calibri"/>
              </a:rPr>
              <a:t>26 May 2027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4"/>
          <p:cNvSpPr txBox="1"/>
          <p:nvPr/>
        </p:nvSpPr>
        <p:spPr>
          <a:xfrm>
            <a:off x="7955280" y="4251960"/>
            <a:ext cx="38862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E2A38"/>
                </a:solidFill>
                <a:latin typeface="Calibri"/>
                <a:ea typeface="Calibri"/>
                <a:cs typeface="Calibri"/>
                <a:sym typeface="Calibri"/>
              </a:rPr>
              <a:t>Yıl Sonu Bütünleme Sınavı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14"/>
          <p:cNvSpPr/>
          <p:nvPr/>
        </p:nvSpPr>
        <p:spPr>
          <a:xfrm>
            <a:off x="548640" y="5577840"/>
            <a:ext cx="11064240" cy="777240"/>
          </a:xfrm>
          <a:prstGeom prst="roundRect">
            <a:avLst>
              <a:gd fmla="val 10588" name="adj"/>
            </a:avLst>
          </a:prstGeom>
          <a:solidFill>
            <a:srgbClr val="EAF3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4"/>
          <p:cNvSpPr txBox="1"/>
          <p:nvPr/>
        </p:nvSpPr>
        <p:spPr>
          <a:xfrm>
            <a:off x="822960" y="5577840"/>
            <a:ext cx="1051560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C7293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rgbClr val="1C7293"/>
                </a:solidFill>
                <a:latin typeface="Calibri"/>
                <a:ea typeface="Calibri"/>
                <a:cs typeface="Calibri"/>
                <a:sym typeface="Calibri"/>
              </a:rPr>
              <a:t>Sınav ve bitirme sonuçlarının ilanı için son günler ile tüm tarihlerin güncel hâli okulumuzun web sitesinde yayınlanır.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4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4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5"/>
          <p:cNvSpPr txBox="1"/>
          <p:nvPr/>
        </p:nvSpPr>
        <p:spPr>
          <a:xfrm>
            <a:off x="548640" y="384048"/>
            <a:ext cx="91440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4F6C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0B4F6C"/>
                </a:solidFill>
                <a:latin typeface="Calibri"/>
                <a:ea typeface="Calibri"/>
                <a:cs typeface="Calibri"/>
                <a:sym typeface="Calibri"/>
              </a:rPr>
              <a:t>2026 – 2027 AKADEMİK YILI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5"/>
          <p:cNvSpPr txBox="1"/>
          <p:nvPr/>
        </p:nvSpPr>
        <p:spPr>
          <a:xfrm>
            <a:off x="548640" y="658368"/>
            <a:ext cx="10789920" cy="777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E2A38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A38"/>
                </a:solidFill>
                <a:latin typeface="Cambria"/>
                <a:ea typeface="Cambria"/>
                <a:cs typeface="Cambria"/>
                <a:sym typeface="Cambria"/>
              </a:rPr>
              <a:t>Sosyal Medya Hesaplarımız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5"/>
          <p:cNvSpPr/>
          <p:nvPr/>
        </p:nvSpPr>
        <p:spPr>
          <a:xfrm>
            <a:off x="548640" y="1554480"/>
            <a:ext cx="5394960" cy="457200"/>
          </a:xfrm>
          <a:prstGeom prst="roundRect">
            <a:avLst>
              <a:gd fmla="val 16000" name="adj"/>
            </a:avLst>
          </a:prstGeom>
          <a:solidFill>
            <a:srgbClr val="0B4F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5"/>
          <p:cNvSpPr txBox="1"/>
          <p:nvPr/>
        </p:nvSpPr>
        <p:spPr>
          <a:xfrm>
            <a:off x="548639" y="1554480"/>
            <a:ext cx="11185855" cy="457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INSTAGRAM HESABIMIZ 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5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5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5"/>
          <p:cNvSpPr/>
          <p:nvPr/>
        </p:nvSpPr>
        <p:spPr>
          <a:xfrm>
            <a:off x="1963025" y="2992874"/>
            <a:ext cx="8263156" cy="530502"/>
          </a:xfrm>
          <a:prstGeom prst="roundRect">
            <a:avLst>
              <a:gd fmla="val 10588" name="adj"/>
            </a:avLst>
          </a:prstGeom>
          <a:solidFill>
            <a:srgbClr val="F2F2F2"/>
          </a:solidFill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p15"/>
          <p:cNvSpPr txBox="1"/>
          <p:nvPr/>
        </p:nvSpPr>
        <p:spPr>
          <a:xfrm>
            <a:off x="1963025" y="2992874"/>
            <a:ext cx="826315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www.instagram.com/iuyabancidiller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7203A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6"/>
          <p:cNvSpPr/>
          <p:nvPr/>
        </p:nvSpPr>
        <p:spPr>
          <a:xfrm>
            <a:off x="7863840" y="-2194560"/>
            <a:ext cx="6400800" cy="6400800"/>
          </a:xfrm>
          <a:prstGeom prst="ellipse">
            <a:avLst/>
          </a:prstGeom>
          <a:solidFill>
            <a:srgbClr val="0B4F6C">
              <a:alpha val="6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6"/>
          <p:cNvSpPr/>
          <p:nvPr/>
        </p:nvSpPr>
        <p:spPr>
          <a:xfrm>
            <a:off x="-1828800" y="4389120"/>
            <a:ext cx="4572000" cy="4572000"/>
          </a:xfrm>
          <a:prstGeom prst="ellipse">
            <a:avLst/>
          </a:prstGeom>
          <a:solidFill>
            <a:srgbClr val="1C7293">
              <a:alpha val="65098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6"/>
          <p:cNvSpPr txBox="1"/>
          <p:nvPr/>
        </p:nvSpPr>
        <p:spPr>
          <a:xfrm>
            <a:off x="731520" y="2011680"/>
            <a:ext cx="1051560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BD9E0"/>
              </a:buClr>
              <a:buSzPts val="2800"/>
              <a:buFont typeface="Cambria"/>
              <a:buNone/>
            </a:pPr>
            <a:r>
              <a:rPr b="0" i="0" lang="en-US" sz="2800" u="none" cap="none" strike="noStrike">
                <a:solidFill>
                  <a:srgbClr val="CBD9E0"/>
                </a:solidFill>
                <a:latin typeface="Cambria"/>
                <a:ea typeface="Cambria"/>
                <a:cs typeface="Cambria"/>
                <a:sym typeface="Cambria"/>
              </a:rPr>
              <a:t>Hazırlık eğitiminizin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16"/>
          <p:cNvSpPr txBox="1"/>
          <p:nvPr/>
        </p:nvSpPr>
        <p:spPr>
          <a:xfrm>
            <a:off x="731520" y="2606040"/>
            <a:ext cx="1069848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mbria"/>
              <a:buNone/>
            </a:pPr>
            <a:r>
              <a:rPr b="1" i="0" lang="en-US" sz="38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Verimli, Keyifli ve Başarılarla Dolu Geçmesini Diliyoruz</a:t>
            </a:r>
            <a:endParaRPr b="0" i="0" sz="3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p16"/>
          <p:cNvSpPr txBox="1"/>
          <p:nvPr/>
        </p:nvSpPr>
        <p:spPr>
          <a:xfrm>
            <a:off x="731520" y="4114800"/>
            <a:ext cx="9601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A20C"/>
              </a:buClr>
              <a:buSzPts val="1600"/>
              <a:buFont typeface="Calibri"/>
              <a:buNone/>
            </a:pPr>
            <a:r>
              <a:rPr b="0" i="1" lang="en-US" sz="1600" u="none" cap="none" strike="noStrike">
                <a:solidFill>
                  <a:srgbClr val="F2A20C"/>
                </a:solidFill>
                <a:latin typeface="Calibri"/>
                <a:ea typeface="Calibri"/>
                <a:cs typeface="Calibri"/>
                <a:sym typeface="Calibri"/>
              </a:rPr>
              <a:t>Sorularınız, önerileriniz ve ihtiyaçlarınız için kapımız her zaman açık.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6"/>
          <p:cNvSpPr/>
          <p:nvPr/>
        </p:nvSpPr>
        <p:spPr>
          <a:xfrm>
            <a:off x="731520" y="5120640"/>
            <a:ext cx="10698480" cy="18288"/>
          </a:xfrm>
          <a:prstGeom prst="rect">
            <a:avLst/>
          </a:prstGeom>
          <a:solidFill>
            <a:srgbClr val="3E4C6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6"/>
          <p:cNvSpPr txBox="1"/>
          <p:nvPr/>
        </p:nvSpPr>
        <p:spPr>
          <a:xfrm>
            <a:off x="731520" y="5349240"/>
            <a:ext cx="10698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İstanbul Üniversitesi Yabancı Diller Yüksekokulu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0" name="Google Shape;430;p16"/>
          <p:cNvSpPr txBox="1"/>
          <p:nvPr/>
        </p:nvSpPr>
        <p:spPr>
          <a:xfrm>
            <a:off x="731520" y="5715000"/>
            <a:ext cx="106984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FC7DD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9FC7DD"/>
                </a:solidFill>
                <a:latin typeface="Calibri"/>
                <a:ea typeface="Calibri"/>
                <a:cs typeface="Calibri"/>
                <a:sym typeface="Calibri"/>
              </a:rPr>
              <a:t>Detaylı bilgi ve öğrenci el kitabına web sitemizden ulaşabilirsiniz. (www.yabancidiller.istanbul.edu.tr)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1" name="Google Shape;431;p16"/>
          <p:cNvSpPr txBox="1"/>
          <p:nvPr/>
        </p:nvSpPr>
        <p:spPr>
          <a:xfrm>
            <a:off x="457200" y="6473952"/>
            <a:ext cx="7315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İÜYDYO  |  2026–2027 Akademik Yılı  |  İlk Gün Sunumu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6"/>
          <p:cNvSpPr txBox="1"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6B7A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5C6B7A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eması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2026-09-15T10:50:38Z</dcterms:created>
  <dc:creator>PptxGenJS</dc:creator>
</cp:coreProperties>
</file>